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28" r:id="rId1"/>
  </p:sldMasterIdLst>
  <p:notesMasterIdLst>
    <p:notesMasterId r:id="rId10"/>
  </p:notesMasterIdLst>
  <p:sldIdLst>
    <p:sldId id="256" r:id="rId2"/>
    <p:sldId id="389" r:id="rId3"/>
    <p:sldId id="401" r:id="rId4"/>
    <p:sldId id="402" r:id="rId5"/>
    <p:sldId id="403" r:id="rId6"/>
    <p:sldId id="404" r:id="rId7"/>
    <p:sldId id="405" r:id="rId8"/>
    <p:sldId id="359"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70" d="100"/>
          <a:sy n="70" d="100"/>
        </p:scale>
        <p:origin x="-1386"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4/29/2020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pPr>
              <a:defRPr/>
            </a:pPr>
            <a:fld id="{4A4CAE77-B8B1-49B7-9986-23DC29B73BCB}" type="datetime1">
              <a:rPr lang="en-US" smtClean="0"/>
              <a:pPr>
                <a:defRPr/>
              </a:pPr>
              <a:t>4/29/2020</a:t>
            </a:fld>
            <a:endParaRPr lang="en-US"/>
          </a:p>
        </p:txBody>
      </p:sp>
      <p:sp>
        <p:nvSpPr>
          <p:cNvPr id="17" name="Footer Placeholder 16"/>
          <p:cNvSpPr>
            <a:spLocks noGrp="1"/>
          </p:cNvSpPr>
          <p:nvPr>
            <p:ph type="ftr" sz="quarter" idx="11"/>
          </p:nvPr>
        </p:nvSpPr>
        <p:spPr>
          <a:xfrm>
            <a:off x="2898648" y="6355080"/>
            <a:ext cx="3474720" cy="365760"/>
          </a:xfrm>
        </p:spPr>
        <p:txBody>
          <a:bodyPr/>
          <a:lstStyle/>
          <a:p>
            <a:pPr>
              <a:defRPr/>
            </a:pPr>
            <a:r>
              <a:rPr lang="en-US" smtClean="0"/>
              <a:t>Author:RK</a:t>
            </a:r>
            <a:endParaRPr lang="en-US"/>
          </a:p>
        </p:txBody>
      </p:sp>
      <p:sp>
        <p:nvSpPr>
          <p:cNvPr id="29" name="Slide Number Placeholder 28"/>
          <p:cNvSpPr>
            <a:spLocks noGrp="1"/>
          </p:cNvSpPr>
          <p:nvPr>
            <p:ph type="sldNum" sz="quarter" idx="12"/>
          </p:nvPr>
        </p:nvSpPr>
        <p:spPr>
          <a:xfrm>
            <a:off x="1216152" y="6355080"/>
            <a:ext cx="1219200" cy="365760"/>
          </a:xfrm>
        </p:spPr>
        <p:txBody>
          <a:bodyPr/>
          <a:lstStyle/>
          <a:p>
            <a:pPr>
              <a:defRPr/>
            </a:pPr>
            <a:fld id="{29E3B3A6-35C4-4A4A-A93B-FEA2E3D83467}" type="slidenum">
              <a:rPr lang="en-US" smtClean="0"/>
              <a:pPr>
                <a:defRPr/>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A60A15E1-6517-4DF2-87C5-84BAA2B375B7}" type="datetime1">
              <a:rPr lang="en-US" smtClean="0"/>
              <a:pPr>
                <a:defRPr/>
              </a:pPr>
              <a:t>4/29/2020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763F6D62-F023-421D-8A7E-B561A86F0A7E}"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1C1599A8-CEA0-4EA6-AEBF-68186F8EDCBB}" type="datetime1">
              <a:rPr lang="en-US" smtClean="0"/>
              <a:pPr>
                <a:defRPr/>
              </a:pPr>
              <a:t>4/29/2020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AFFF1EA8-75B9-4BFE-A5B1-639BA1B4E44A}" type="slidenum">
              <a:rPr lang="en-US" smtClean="0"/>
              <a:pPr>
                <a:defRPr/>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a:defRPr/>
            </a:pPr>
            <a:fld id="{3A26468A-707D-43B7-A2A2-6F6E66C6416E}" type="datetime1">
              <a:rPr lang="en-US" smtClean="0"/>
              <a:pPr>
                <a:defRPr/>
              </a:pPr>
              <a:t>4/29/2020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FE88FBAD-9DA8-472F-839A-428AD1F4DEE1}" type="slidenum">
              <a:rPr lang="en-US" smtClean="0"/>
              <a:pPr>
                <a:defRPr/>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pPr>
              <a:defRPr/>
            </a:pPr>
            <a:fld id="{86442F78-5EBF-4453-A097-83F2C8DFCA84}" type="datetime1">
              <a:rPr lang="en-US" smtClean="0"/>
              <a:pPr>
                <a:defRPr/>
              </a:pPr>
              <a:t>4/29/2020</a:t>
            </a:fld>
            <a:endParaRPr lang="en-US"/>
          </a:p>
        </p:txBody>
      </p:sp>
      <p:sp>
        <p:nvSpPr>
          <p:cNvPr id="5" name="Footer Placeholder 4"/>
          <p:cNvSpPr>
            <a:spLocks noGrp="1"/>
          </p:cNvSpPr>
          <p:nvPr>
            <p:ph type="ftr" sz="quarter" idx="11"/>
          </p:nvPr>
        </p:nvSpPr>
        <p:spPr>
          <a:xfrm>
            <a:off x="2898648" y="6355080"/>
            <a:ext cx="3474720" cy="365760"/>
          </a:xfrm>
        </p:spPr>
        <p:txBody>
          <a:bodyPr/>
          <a:lstStyle/>
          <a:p>
            <a:pPr>
              <a:defRPr/>
            </a:pPr>
            <a:r>
              <a:rPr lang="en-US" smtClean="0"/>
              <a:t>Author:RK</a:t>
            </a:r>
            <a:endParaRPr lang="en-US"/>
          </a:p>
        </p:txBody>
      </p:sp>
      <p:sp>
        <p:nvSpPr>
          <p:cNvPr id="6" name="Slide Number Placeholder 5"/>
          <p:cNvSpPr>
            <a:spLocks noGrp="1"/>
          </p:cNvSpPr>
          <p:nvPr>
            <p:ph type="sldNum" sz="quarter" idx="12"/>
          </p:nvPr>
        </p:nvSpPr>
        <p:spPr>
          <a:xfrm>
            <a:off x="1069848" y="6355080"/>
            <a:ext cx="1520952" cy="365760"/>
          </a:xfrm>
        </p:spPr>
        <p:txBody>
          <a:bodyPr/>
          <a:lstStyle/>
          <a:p>
            <a:pPr>
              <a:defRPr/>
            </a:pPr>
            <a:fld id="{30ECD9A4-5F66-4780-BB8E-330017FFA7D2}" type="slidenum">
              <a:rPr lang="en-US" smtClean="0"/>
              <a:pPr>
                <a:defRPr/>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fld id="{E7E1BEA8-81AC-4EAA-9B8B-C356D39A598C}" type="datetime1">
              <a:rPr lang="en-US" smtClean="0"/>
              <a:pPr>
                <a:defRPr/>
              </a:pPr>
              <a:t>4/29/2020</a:t>
            </a:fld>
            <a:endParaRPr lang="en-US"/>
          </a:p>
        </p:txBody>
      </p:sp>
      <p:sp>
        <p:nvSpPr>
          <p:cNvPr id="6" name="Footer Placeholder 5"/>
          <p:cNvSpPr>
            <a:spLocks noGrp="1"/>
          </p:cNvSpPr>
          <p:nvPr>
            <p:ph type="ftr" sz="quarter" idx="11"/>
          </p:nvPr>
        </p:nvSpPr>
        <p:spPr/>
        <p:txBody>
          <a:bodyPr/>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p>
            <a:pPr>
              <a:defRPr/>
            </a:pPr>
            <a:fld id="{51FE8A84-AF12-4731-A1E2-EE3C3AE8E11C}" type="slidenum">
              <a:rPr lang="en-US" smtClean="0"/>
              <a:pPr>
                <a:defRPr/>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a:defRPr/>
            </a:pPr>
            <a:fld id="{0F274DF4-1E11-4BE5-94EE-68DC7FD66A04}" type="datetime1">
              <a:rPr lang="en-US" smtClean="0"/>
              <a:pPr>
                <a:defRPr/>
              </a:pPr>
              <a:t>4/29/2020</a:t>
            </a:fld>
            <a:endParaRPr lang="en-US"/>
          </a:p>
        </p:txBody>
      </p:sp>
      <p:sp>
        <p:nvSpPr>
          <p:cNvPr id="8" name="Footer Placeholder 7"/>
          <p:cNvSpPr>
            <a:spLocks noGrp="1"/>
          </p:cNvSpPr>
          <p:nvPr>
            <p:ph type="ftr" sz="quarter" idx="11"/>
          </p:nvPr>
        </p:nvSpPr>
        <p:spPr/>
        <p:txBody>
          <a:bodyPr/>
          <a:lstStyle/>
          <a:p>
            <a:pPr>
              <a:defRPr/>
            </a:pPr>
            <a:r>
              <a:rPr lang="en-US" smtClean="0"/>
              <a:t>Author:RK</a:t>
            </a:r>
            <a:endParaRPr lang="en-US"/>
          </a:p>
        </p:txBody>
      </p:sp>
      <p:sp>
        <p:nvSpPr>
          <p:cNvPr id="9" name="Slide Number Placeholder 8"/>
          <p:cNvSpPr>
            <a:spLocks noGrp="1"/>
          </p:cNvSpPr>
          <p:nvPr>
            <p:ph type="sldNum" sz="quarter" idx="12"/>
          </p:nvPr>
        </p:nvSpPr>
        <p:spPr/>
        <p:txBody>
          <a:bodyPr/>
          <a:lstStyle/>
          <a:p>
            <a:pPr>
              <a:defRPr/>
            </a:pPr>
            <a:fld id="{7E74873D-DF26-421D-BB7D-2443FD85D712}" type="slidenum">
              <a:rPr lang="en-US" smtClean="0"/>
              <a:pPr>
                <a:defRPr/>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95305D4A-26BC-4003-A6BB-1FE483E62D74}" type="datetime1">
              <a:rPr lang="en-US" smtClean="0"/>
              <a:pPr>
                <a:defRPr/>
              </a:pPr>
              <a:t>4/29/2020</a:t>
            </a:fld>
            <a:endParaRPr lang="en-US"/>
          </a:p>
        </p:txBody>
      </p:sp>
      <p:sp>
        <p:nvSpPr>
          <p:cNvPr id="4" name="Footer Placeholder 3"/>
          <p:cNvSpPr>
            <a:spLocks noGrp="1"/>
          </p:cNvSpPr>
          <p:nvPr>
            <p:ph type="ftr" sz="quarter" idx="11"/>
          </p:nvPr>
        </p:nvSpPr>
        <p:spPr/>
        <p:txBody>
          <a:bodyPr/>
          <a:lstStyle/>
          <a:p>
            <a:pPr>
              <a:defRPr/>
            </a:pPr>
            <a:r>
              <a:rPr lang="en-US" smtClean="0"/>
              <a:t>Author:RK</a:t>
            </a:r>
            <a:endParaRPr lang="en-US"/>
          </a:p>
        </p:txBody>
      </p:sp>
      <p:sp>
        <p:nvSpPr>
          <p:cNvPr id="5" name="Slide Number Placeholder 4"/>
          <p:cNvSpPr>
            <a:spLocks noGrp="1"/>
          </p:cNvSpPr>
          <p:nvPr>
            <p:ph type="sldNum" sz="quarter" idx="12"/>
          </p:nvPr>
        </p:nvSpPr>
        <p:spPr/>
        <p:txBody>
          <a:bodyPr/>
          <a:lstStyle/>
          <a:p>
            <a:pPr>
              <a:defRPr/>
            </a:pPr>
            <a:fld id="{1FF23CE0-A7BA-44DD-B5DD-50C48A27FB95}" type="slidenum">
              <a:rPr lang="en-US" smtClean="0"/>
              <a:pPr>
                <a:defRPr/>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17256AB-E1A6-415D-9F21-A517C3C15B98}" type="datetime1">
              <a:rPr lang="en-US" smtClean="0"/>
              <a:pPr>
                <a:defRPr/>
              </a:pPr>
              <a:t>4/29/2020</a:t>
            </a:fld>
            <a:endParaRPr lang="en-US"/>
          </a:p>
        </p:txBody>
      </p:sp>
      <p:sp>
        <p:nvSpPr>
          <p:cNvPr id="3" name="Footer Placeholder 2"/>
          <p:cNvSpPr>
            <a:spLocks noGrp="1"/>
          </p:cNvSpPr>
          <p:nvPr>
            <p:ph type="ftr" sz="quarter" idx="11"/>
          </p:nvPr>
        </p:nvSpPr>
        <p:spPr/>
        <p:txBody>
          <a:bodyPr/>
          <a:lstStyle/>
          <a:p>
            <a:pPr>
              <a:defRPr/>
            </a:pPr>
            <a:r>
              <a:rPr lang="en-US" smtClean="0"/>
              <a:t>Author:RK</a:t>
            </a:r>
            <a:endParaRPr lang="en-US"/>
          </a:p>
        </p:txBody>
      </p:sp>
      <p:sp>
        <p:nvSpPr>
          <p:cNvPr id="4" name="Slide Number Placeholder 3"/>
          <p:cNvSpPr>
            <a:spLocks noGrp="1"/>
          </p:cNvSpPr>
          <p:nvPr>
            <p:ph type="sldNum" sz="quarter" idx="12"/>
          </p:nvPr>
        </p:nvSpPr>
        <p:spPr/>
        <p:txBody>
          <a:bodyPr/>
          <a:lstStyle/>
          <a:p>
            <a:pPr>
              <a:defRPr/>
            </a:pPr>
            <a:fld id="{331C3804-7DB4-49F8-98C7-D17834D2E298}" type="slidenum">
              <a:rPr lang="en-US" smtClean="0"/>
              <a:pPr>
                <a:defRPr/>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A526942A-22AA-43F1-BB1B-25EDD8605733}" type="datetime1">
              <a:rPr lang="en-US" smtClean="0"/>
              <a:pPr>
                <a:defRPr/>
              </a:pPr>
              <a:t>4/29/2020</a:t>
            </a:fld>
            <a:endParaRPr lang="en-US"/>
          </a:p>
        </p:txBody>
      </p:sp>
      <p:sp>
        <p:nvSpPr>
          <p:cNvPr id="6" name="Footer Placeholder 5"/>
          <p:cNvSpPr>
            <a:spLocks noGrp="1"/>
          </p:cNvSpPr>
          <p:nvPr>
            <p:ph type="ftr" sz="quarter" idx="11"/>
          </p:nvPr>
        </p:nvSpPr>
        <p:spPr/>
        <p:txBody>
          <a:bodyPr/>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p>
            <a:pPr>
              <a:defRPr/>
            </a:pPr>
            <a:fld id="{5C23F445-A553-4D3F-BF04-A18E2120CA02}" type="slidenum">
              <a:rPr lang="en-US" smtClean="0"/>
              <a:pPr>
                <a:defRPr/>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44528B13-61B8-4B34-AE66-FAA20D62E9E3}" type="datetime1">
              <a:rPr lang="en-US" smtClean="0"/>
              <a:pPr>
                <a:defRPr/>
              </a:pPr>
              <a:t>4/29/2020</a:t>
            </a:fld>
            <a:endParaRPr lang="en-US"/>
          </a:p>
        </p:txBody>
      </p:sp>
      <p:sp>
        <p:nvSpPr>
          <p:cNvPr id="6" name="Footer Placeholder 5"/>
          <p:cNvSpPr>
            <a:spLocks noGrp="1"/>
          </p:cNvSpPr>
          <p:nvPr>
            <p:ph type="ftr" sz="quarter" idx="11"/>
          </p:nvPr>
        </p:nvSpPr>
        <p:spPr/>
        <p:txBody>
          <a:bodyPr/>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p>
            <a:pPr>
              <a:defRPr/>
            </a:pPr>
            <a:fld id="{5F7CE51B-D314-4748-A7FB-C6BBF3CC08C9}" type="slidenum">
              <a:rPr lang="en-US" smtClean="0"/>
              <a:pPr>
                <a:defRPr/>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pPr>
              <a:defRPr/>
            </a:pPr>
            <a:fld id="{DA77A13B-D29E-4A31-9A3D-BDF778EEE264}" type="datetime1">
              <a:rPr lang="en-US" smtClean="0"/>
              <a:pPr>
                <a:defRPr/>
              </a:pPr>
              <a:t>4/29/2020</a:t>
            </a:fld>
            <a:endParaRPr lang="en-US" dirty="0"/>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pPr>
              <a:defRPr/>
            </a:pPr>
            <a:r>
              <a:rPr lang="en-US" smtClean="0"/>
              <a:t>Author:RK</a:t>
            </a:r>
            <a:endParaRPr lang="en-US" dirty="0"/>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pPr>
              <a:defRPr/>
            </a:pPr>
            <a:fld id="{1C30FFA0-8383-48F0-ABBC-CA0378A05A10}" type="slidenum">
              <a:rPr lang="en-US" smtClean="0"/>
              <a:pPr>
                <a:defRPr/>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4429" r:id="rId1"/>
    <p:sldLayoutId id="2147484430" r:id="rId2"/>
    <p:sldLayoutId id="2147484431" r:id="rId3"/>
    <p:sldLayoutId id="2147484432" r:id="rId4"/>
    <p:sldLayoutId id="2147484433" r:id="rId5"/>
    <p:sldLayoutId id="2147484434" r:id="rId6"/>
    <p:sldLayoutId id="2147484435" r:id="rId7"/>
    <p:sldLayoutId id="2147484436" r:id="rId8"/>
    <p:sldLayoutId id="2147484437" r:id="rId9"/>
    <p:sldLayoutId id="2147484438" r:id="rId10"/>
    <p:sldLayoutId id="2147484439" r:id="rId11"/>
  </p:sldLayoutIdLst>
  <p:hf hdr="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5"/>
          <p:cNvSpPr>
            <a:spLocks noGrp="1"/>
          </p:cNvSpPr>
          <p:nvPr>
            <p:ph type="ctrTitle"/>
          </p:nvPr>
        </p:nvSpPr>
        <p:spPr>
          <a:xfrm>
            <a:off x="304800" y="838200"/>
            <a:ext cx="8458200" cy="1981200"/>
          </a:xfrm>
        </p:spPr>
        <p:txBody>
          <a:bodyPr>
            <a:noAutofit/>
          </a:bodyPr>
          <a:lstStyle/>
          <a:p>
            <a:pPr algn="ctr"/>
            <a:r>
              <a:rPr lang="en-US" sz="2600" b="1" u="sng" dirty="0" smtClean="0">
                <a:solidFill>
                  <a:srgbClr val="FF0000"/>
                </a:solidFill>
              </a:rPr>
              <a:t>WELCOME</a:t>
            </a:r>
            <a:r>
              <a:rPr lang="en-US" sz="2600" dirty="0" smtClean="0">
                <a:solidFill>
                  <a:srgbClr val="FF0000"/>
                </a:solidFill>
              </a:rPr>
              <a:t/>
            </a:r>
            <a:br>
              <a:rPr lang="en-US" sz="2600" dirty="0" smtClean="0">
                <a:solidFill>
                  <a:srgbClr val="FF0000"/>
                </a:solidFill>
              </a:rPr>
            </a:br>
            <a:r>
              <a:rPr lang="en-US" sz="2600" b="1" dirty="0" smtClean="0">
                <a:solidFill>
                  <a:schemeClr val="tx1"/>
                </a:solidFill>
              </a:rPr>
              <a:t>Class: </a:t>
            </a:r>
            <a:r>
              <a:rPr lang="en-US" sz="2600" b="1" dirty="0" err="1" smtClean="0">
                <a:solidFill>
                  <a:schemeClr val="tx1"/>
                </a:solidFill>
              </a:rPr>
              <a:t>B.Com</a:t>
            </a:r>
            <a:r>
              <a:rPr lang="en-US" sz="2600" b="1" dirty="0" smtClean="0">
                <a:solidFill>
                  <a:schemeClr val="tx1"/>
                </a:solidFill>
              </a:rPr>
              <a:t> – Part-1 </a:t>
            </a:r>
            <a:br>
              <a:rPr lang="en-US" sz="2600" b="1" dirty="0" smtClean="0">
                <a:solidFill>
                  <a:schemeClr val="tx1"/>
                </a:solidFill>
              </a:rPr>
            </a:br>
            <a:r>
              <a:rPr lang="en-US" sz="2600" b="1" dirty="0" smtClean="0">
                <a:solidFill>
                  <a:schemeClr val="tx1"/>
                </a:solidFill>
              </a:rPr>
              <a:t>Subject: Financial Accounting</a:t>
            </a:r>
            <a:r>
              <a:rPr lang="en-US" sz="2600" dirty="0" smtClean="0"/>
              <a:t/>
            </a:r>
            <a:br>
              <a:rPr lang="en-US" sz="2600" dirty="0" smtClean="0"/>
            </a:br>
            <a:r>
              <a:rPr lang="en-US" sz="1900" b="1" dirty="0" smtClean="0">
                <a:solidFill>
                  <a:srgbClr val="FF0000"/>
                </a:solidFill>
              </a:rPr>
              <a:t>Topic</a:t>
            </a:r>
            <a:r>
              <a:rPr lang="en-US" sz="1900" b="1" dirty="0" smtClean="0">
                <a:solidFill>
                  <a:srgbClr val="FF0000"/>
                </a:solidFill>
              </a:rPr>
              <a:t>: Hire Purchase System – </a:t>
            </a:r>
            <a:r>
              <a:rPr lang="en-US" sz="1900" b="1" dirty="0" smtClean="0">
                <a:solidFill>
                  <a:srgbClr val="FF0000"/>
                </a:solidFill>
              </a:rPr>
              <a:t>Meaning, Definitions and </a:t>
            </a:r>
            <a:r>
              <a:rPr lang="en-US" sz="1900" b="1" dirty="0" smtClean="0">
                <a:solidFill>
                  <a:srgbClr val="FF0000"/>
                </a:solidFill>
              </a:rPr>
              <a:t>Features </a:t>
            </a:r>
            <a:endParaRPr lang="en-US" sz="1900" b="1" dirty="0">
              <a:solidFill>
                <a:srgbClr val="FF0000"/>
              </a:solidFill>
            </a:endParaRPr>
          </a:p>
        </p:txBody>
      </p:sp>
      <p:sp>
        <p:nvSpPr>
          <p:cNvPr id="6146" name="Subtitle 2"/>
          <p:cNvSpPr>
            <a:spLocks noGrp="1"/>
          </p:cNvSpPr>
          <p:nvPr>
            <p:ph type="subTitle" idx="1"/>
          </p:nvPr>
        </p:nvSpPr>
        <p:spPr>
          <a:xfrm>
            <a:off x="1219200" y="2895600"/>
            <a:ext cx="6934200" cy="3200400"/>
          </a:xfrm>
        </p:spPr>
        <p:txBody>
          <a:bodyPr>
            <a:normAutofit/>
          </a:bodyPr>
          <a:lstStyle/>
          <a:p>
            <a:pPr algn="ctr" eaLnBrk="1" hangingPunct="1"/>
            <a:endParaRPr lang="en-US" sz="4000" b="1" u="sng" dirty="0">
              <a:solidFill>
                <a:srgbClr val="FFFF00"/>
              </a:solidFill>
            </a:endParaRPr>
          </a:p>
          <a:p>
            <a:pPr algn="ctr" eaLnBrk="1" hangingPunct="1"/>
            <a:r>
              <a:rPr lang="en-US" sz="2000" b="1" u="sng" dirty="0">
                <a:solidFill>
                  <a:schemeClr val="tx1"/>
                </a:solidFill>
              </a:rPr>
              <a:t>Prepared By</a:t>
            </a:r>
          </a:p>
          <a:p>
            <a:pPr algn="ctr" eaLnBrk="1" hangingPunct="1">
              <a:spcBef>
                <a:spcPts val="200"/>
              </a:spcBef>
            </a:pPr>
            <a:r>
              <a:rPr lang="en-US" sz="2000" b="1" dirty="0">
                <a:solidFill>
                  <a:schemeClr val="tx1"/>
                </a:solidFill>
              </a:rPr>
              <a:t> Dr. SHAHID IQBAL </a:t>
            </a:r>
          </a:p>
          <a:p>
            <a:pPr algn="ctr" eaLnBrk="1" hangingPunct="1">
              <a:spcBef>
                <a:spcPts val="200"/>
              </a:spcBef>
            </a:pPr>
            <a:r>
              <a:rPr lang="en-US" sz="2000" b="1" dirty="0">
                <a:solidFill>
                  <a:schemeClr val="tx1"/>
                </a:solidFill>
              </a:rPr>
              <a:t>Guest Faculty</a:t>
            </a:r>
          </a:p>
          <a:p>
            <a:pPr algn="ctr" eaLnBrk="1" hangingPunct="1">
              <a:spcBef>
                <a:spcPts val="200"/>
              </a:spcBef>
            </a:pPr>
            <a:r>
              <a:rPr lang="en-US" sz="2000" b="1" cap="none" dirty="0" smtClean="0">
                <a:solidFill>
                  <a:schemeClr val="tx1"/>
                </a:solidFill>
              </a:rPr>
              <a:t>Marwari </a:t>
            </a:r>
            <a:r>
              <a:rPr lang="en-US" sz="2000" b="1" cap="none" dirty="0" smtClean="0">
                <a:solidFill>
                  <a:schemeClr val="tx1"/>
                </a:solidFill>
              </a:rPr>
              <a:t>College</a:t>
            </a:r>
            <a:r>
              <a:rPr lang="en-US" sz="2000" b="1" cap="none" dirty="0" smtClean="0">
                <a:solidFill>
                  <a:schemeClr val="tx1"/>
                </a:solidFill>
              </a:rPr>
              <a:t>, </a:t>
            </a:r>
            <a:r>
              <a:rPr lang="en-US" b="1" dirty="0" err="1" smtClean="0">
                <a:solidFill>
                  <a:schemeClr val="tx1"/>
                </a:solidFill>
              </a:rPr>
              <a:t>D</a:t>
            </a:r>
            <a:r>
              <a:rPr lang="en-US" sz="2000" b="1" cap="none" dirty="0" err="1" smtClean="0">
                <a:solidFill>
                  <a:schemeClr val="tx1"/>
                </a:solidFill>
              </a:rPr>
              <a:t>arbhanga</a:t>
            </a:r>
            <a:r>
              <a:rPr lang="en-US" sz="2000" b="1" cap="none" dirty="0" smtClean="0">
                <a:solidFill>
                  <a:schemeClr val="tx1"/>
                </a:solidFill>
              </a:rPr>
              <a:t>,</a:t>
            </a:r>
          </a:p>
          <a:p>
            <a:pPr algn="ctr" eaLnBrk="1" hangingPunct="1">
              <a:spcBef>
                <a:spcPts val="200"/>
              </a:spcBef>
            </a:pPr>
            <a:r>
              <a:rPr lang="en-US" sz="2000" b="1" cap="none" dirty="0" smtClean="0">
                <a:solidFill>
                  <a:schemeClr val="tx1"/>
                </a:solidFill>
              </a:rPr>
              <a:t>Mobile no. and </a:t>
            </a:r>
            <a:r>
              <a:rPr lang="en-US" sz="2000" b="1" cap="none" dirty="0" err="1" smtClean="0">
                <a:solidFill>
                  <a:schemeClr val="tx1"/>
                </a:solidFill>
              </a:rPr>
              <a:t>whatsup</a:t>
            </a:r>
            <a:r>
              <a:rPr lang="en-US" sz="2000" b="1" cap="none" dirty="0" smtClean="0">
                <a:solidFill>
                  <a:schemeClr val="tx1"/>
                </a:solidFill>
              </a:rPr>
              <a:t> no. : 7004160257</a:t>
            </a:r>
          </a:p>
          <a:p>
            <a:pPr algn="ctr" eaLnBrk="1" hangingPunct="1">
              <a:spcBef>
                <a:spcPts val="200"/>
              </a:spcBef>
            </a:pPr>
            <a:r>
              <a:rPr lang="en-US" sz="2000" b="1" cap="none" dirty="0" smtClean="0">
                <a:solidFill>
                  <a:schemeClr val="tx1"/>
                </a:solidFill>
              </a:rPr>
              <a:t>Email ID: shahidlnmu@gmail.Com</a:t>
            </a:r>
          </a:p>
          <a:p>
            <a:pPr algn="ctr" eaLnBrk="1" hangingPunct="1">
              <a:spcBef>
                <a:spcPts val="200"/>
              </a:spcBef>
            </a:pPr>
            <a:endParaRPr lang="en-US" sz="2500" b="1" dirty="0">
              <a:solidFill>
                <a:srgbClr val="FF0000"/>
              </a:solidFill>
            </a:endParaRPr>
          </a:p>
          <a:p>
            <a:pPr algn="ctr" eaLnBrk="1" hangingPunct="1"/>
            <a:endParaRPr lang="en-US" b="1" dirty="0">
              <a:solidFill>
                <a:srgbClr val="FFFF00"/>
              </a:solidFill>
            </a:endParaRPr>
          </a:p>
        </p:txBody>
      </p:sp>
      <p:sp>
        <p:nvSpPr>
          <p:cNvPr id="5" name="Slide Number Placeholder 4"/>
          <p:cNvSpPr>
            <a:spLocks noGrp="1"/>
          </p:cNvSpPr>
          <p:nvPr>
            <p:ph type="sldNum" sz="quarter" idx="12"/>
          </p:nvPr>
        </p:nvSpPr>
        <p:spPr/>
        <p:txBody>
          <a:bodyPr/>
          <a:lstStyle/>
          <a:p>
            <a:pPr>
              <a:defRPr/>
            </a:pPr>
            <a:fld id="{E4B983EA-4DB7-458D-B9AE-3F22BC91E938}" type="slidenum">
              <a:rPr lang="en-US"/>
              <a:pPr>
                <a:defRPr/>
              </a:pPr>
              <a:t>1</a:t>
            </a:fld>
            <a:endParaRPr lang="en-US" dirty="0"/>
          </a:p>
        </p:txBody>
      </p:sp>
    </p:spTree>
  </p:cSld>
  <p:clrMapOvr>
    <a:masterClrMapping/>
  </p:clrMapOvr>
  <p:transition spd="slow">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2</a:t>
            </a:fld>
            <a:endParaRPr lang="en-US" dirty="0"/>
          </a:p>
        </p:txBody>
      </p:sp>
      <p:sp>
        <p:nvSpPr>
          <p:cNvPr id="4" name="Rectangle 3"/>
          <p:cNvSpPr/>
          <p:nvPr/>
        </p:nvSpPr>
        <p:spPr>
          <a:xfrm>
            <a:off x="457200" y="802481"/>
            <a:ext cx="8229600" cy="5983176"/>
          </a:xfrm>
          <a:prstGeom prst="rect">
            <a:avLst/>
          </a:prstGeom>
        </p:spPr>
        <p:txBody>
          <a:bodyPr wrap="square">
            <a:spAutoFit/>
          </a:bodyPr>
          <a:lstStyle/>
          <a:p>
            <a:pPr algn="just"/>
            <a:r>
              <a:rPr lang="en-US" sz="2200" b="1" dirty="0" smtClean="0">
                <a:solidFill>
                  <a:srgbClr val="FF0000"/>
                </a:solidFill>
                <a:latin typeface="Calibri" pitchFamily="34" charset="0"/>
                <a:cs typeface="Calibri" pitchFamily="34" charset="0"/>
              </a:rPr>
              <a:t>Meaning:</a:t>
            </a:r>
          </a:p>
          <a:p>
            <a:pPr algn="just">
              <a:lnSpc>
                <a:spcPct val="40000"/>
              </a:lnSpc>
            </a:pPr>
            <a:endParaRPr lang="en-US" sz="2200" b="1" dirty="0" smtClean="0">
              <a:solidFill>
                <a:srgbClr val="FF0000"/>
              </a:solidFill>
              <a:latin typeface="Calibri" pitchFamily="34" charset="0"/>
              <a:cs typeface="Calibri" pitchFamily="34" charset="0"/>
            </a:endParaRPr>
          </a:p>
          <a:p>
            <a:pPr algn="just"/>
            <a:r>
              <a:rPr lang="en-US" sz="2200" dirty="0" smtClean="0">
                <a:latin typeface="Calibri" pitchFamily="34" charset="0"/>
                <a:cs typeface="Calibri" pitchFamily="34" charset="0"/>
              </a:rPr>
              <a:t>The term ‘hire purchase’ originated in the United Kingdom and this is similar to </a:t>
            </a:r>
            <a:r>
              <a:rPr lang="en-US" sz="2200" b="1" dirty="0" smtClean="0">
                <a:latin typeface="Calibri" pitchFamily="34" charset="0"/>
                <a:cs typeface="Calibri" pitchFamily="34" charset="0"/>
              </a:rPr>
              <a:t>rent-to-own </a:t>
            </a:r>
            <a:r>
              <a:rPr lang="en-US" sz="2200" dirty="0" smtClean="0">
                <a:latin typeface="Calibri" pitchFamily="34" charset="0"/>
                <a:cs typeface="Calibri" pitchFamily="34" charset="0"/>
              </a:rPr>
              <a:t>system </a:t>
            </a:r>
            <a:r>
              <a:rPr lang="en-US" sz="2200" dirty="0" smtClean="0">
                <a:latin typeface="Calibri" pitchFamily="34" charset="0"/>
                <a:cs typeface="Calibri" pitchFamily="34" charset="0"/>
              </a:rPr>
              <a:t>in the United States of America. Hire Purchase System is a method </a:t>
            </a:r>
            <a:r>
              <a:rPr lang="en-US" sz="2200" dirty="0" smtClean="0">
                <a:latin typeface="Calibri" pitchFamily="34" charset="0"/>
                <a:cs typeface="Calibri" pitchFamily="34" charset="0"/>
              </a:rPr>
              <a:t>of purchasing </a:t>
            </a:r>
            <a:r>
              <a:rPr lang="en-US" sz="2200" dirty="0" smtClean="0">
                <a:latin typeface="Calibri" pitchFamily="34" charset="0"/>
                <a:cs typeface="Calibri" pitchFamily="34" charset="0"/>
              </a:rPr>
              <a:t>the goods with an arrangement to </a:t>
            </a:r>
            <a:r>
              <a:rPr lang="en-US" sz="2200" dirty="0" smtClean="0">
                <a:latin typeface="Calibri" pitchFamily="34" charset="0"/>
                <a:cs typeface="Calibri" pitchFamily="34" charset="0"/>
              </a:rPr>
              <a:t>make payment </a:t>
            </a:r>
            <a:r>
              <a:rPr lang="en-US" sz="2200" dirty="0" smtClean="0">
                <a:latin typeface="Calibri" pitchFamily="34" charset="0"/>
                <a:cs typeface="Calibri" pitchFamily="34" charset="0"/>
              </a:rPr>
              <a:t>(of the purchase price) </a:t>
            </a:r>
            <a:r>
              <a:rPr lang="en-US" sz="2200" dirty="0" smtClean="0">
                <a:latin typeface="Calibri" pitchFamily="34" charset="0"/>
                <a:cs typeface="Calibri" pitchFamily="34" charset="0"/>
              </a:rPr>
              <a:t>in installments </a:t>
            </a:r>
            <a:r>
              <a:rPr lang="en-US" sz="2200" dirty="0" smtClean="0">
                <a:latin typeface="Calibri" pitchFamily="34" charset="0"/>
                <a:cs typeface="Calibri" pitchFamily="34" charset="0"/>
              </a:rPr>
              <a:t>over time. The purchaser is, therefore, leasing the goods and does not obtain </a:t>
            </a:r>
            <a:r>
              <a:rPr lang="en-US" sz="2200" dirty="0" smtClean="0">
                <a:latin typeface="Calibri" pitchFamily="34" charset="0"/>
                <a:cs typeface="Calibri" pitchFamily="34" charset="0"/>
              </a:rPr>
              <a:t>the ownership </a:t>
            </a:r>
            <a:r>
              <a:rPr lang="en-US" sz="2200" dirty="0" smtClean="0">
                <a:latin typeface="Calibri" pitchFamily="34" charset="0"/>
                <a:cs typeface="Calibri" pitchFamily="34" charset="0"/>
              </a:rPr>
              <a:t>of the goods until he pays the full amount of the contract. However, </a:t>
            </a:r>
            <a:r>
              <a:rPr lang="en-US" sz="2200" dirty="0" smtClean="0">
                <a:latin typeface="Calibri" pitchFamily="34" charset="0"/>
                <a:cs typeface="Calibri" pitchFamily="34" charset="0"/>
              </a:rPr>
              <a:t>physical possession </a:t>
            </a:r>
            <a:r>
              <a:rPr lang="en-US" sz="2200" dirty="0" smtClean="0">
                <a:latin typeface="Calibri" pitchFamily="34" charset="0"/>
                <a:cs typeface="Calibri" pitchFamily="34" charset="0"/>
              </a:rPr>
              <a:t>of goods is given by the seller to the buyer immediately after the finalization </a:t>
            </a:r>
            <a:r>
              <a:rPr lang="en-US" sz="2200" dirty="0" smtClean="0">
                <a:latin typeface="Calibri" pitchFamily="34" charset="0"/>
                <a:cs typeface="Calibri" pitchFamily="34" charset="0"/>
              </a:rPr>
              <a:t>and signing </a:t>
            </a:r>
            <a:r>
              <a:rPr lang="en-US" sz="2200" dirty="0" smtClean="0">
                <a:latin typeface="Calibri" pitchFamily="34" charset="0"/>
                <a:cs typeface="Calibri" pitchFamily="34" charset="0"/>
              </a:rPr>
              <a:t>of the agreement called, </a:t>
            </a:r>
            <a:r>
              <a:rPr lang="en-US" sz="2200" b="1" dirty="0" smtClean="0">
                <a:latin typeface="Calibri" pitchFamily="34" charset="0"/>
                <a:cs typeface="Calibri" pitchFamily="34" charset="0"/>
              </a:rPr>
              <a:t>hire purchase agreement</a:t>
            </a:r>
            <a:r>
              <a:rPr lang="en-US" sz="2200" b="1" dirty="0" smtClean="0">
                <a:latin typeface="Calibri" pitchFamily="34" charset="0"/>
                <a:cs typeface="Calibri" pitchFamily="34" charset="0"/>
              </a:rPr>
              <a:t>.</a:t>
            </a:r>
          </a:p>
          <a:p>
            <a:pPr algn="just">
              <a:lnSpc>
                <a:spcPct val="50000"/>
              </a:lnSpc>
            </a:pPr>
            <a:endParaRPr lang="en-US" sz="2200" b="1" dirty="0" smtClean="0">
              <a:latin typeface="Calibri" pitchFamily="34" charset="0"/>
              <a:cs typeface="Calibri" pitchFamily="34" charset="0"/>
            </a:endParaRPr>
          </a:p>
          <a:p>
            <a:pPr algn="just"/>
            <a:r>
              <a:rPr lang="en-US" sz="2200" dirty="0" smtClean="0">
                <a:latin typeface="Calibri" pitchFamily="34" charset="0"/>
                <a:cs typeface="Calibri" pitchFamily="34" charset="0"/>
              </a:rPr>
              <a:t>It (i.e., hire purchase system) is also defined as a system by which a buyer pays for a </a:t>
            </a:r>
            <a:r>
              <a:rPr lang="en-US" sz="2200" dirty="0" smtClean="0">
                <a:latin typeface="Calibri" pitchFamily="34" charset="0"/>
                <a:cs typeface="Calibri" pitchFamily="34" charset="0"/>
              </a:rPr>
              <a:t>thing in </a:t>
            </a:r>
            <a:r>
              <a:rPr lang="en-US" sz="2200" dirty="0" smtClean="0">
                <a:latin typeface="Calibri" pitchFamily="34" charset="0"/>
                <a:cs typeface="Calibri" pitchFamily="34" charset="0"/>
              </a:rPr>
              <a:t>regular </a:t>
            </a:r>
            <a:r>
              <a:rPr lang="en-US" sz="2200" dirty="0" smtClean="0">
                <a:latin typeface="Calibri" pitchFamily="34" charset="0"/>
                <a:cs typeface="Calibri" pitchFamily="34" charset="0"/>
              </a:rPr>
              <a:t>installments </a:t>
            </a:r>
            <a:r>
              <a:rPr lang="en-US" sz="2200" dirty="0" smtClean="0">
                <a:latin typeface="Calibri" pitchFamily="34" charset="0"/>
                <a:cs typeface="Calibri" pitchFamily="34" charset="0"/>
              </a:rPr>
              <a:t>while enjoying the use of it. During the repayment period, </a:t>
            </a:r>
            <a:r>
              <a:rPr lang="en-US" sz="2200" dirty="0" smtClean="0">
                <a:latin typeface="Calibri" pitchFamily="34" charset="0"/>
                <a:cs typeface="Calibri" pitchFamily="34" charset="0"/>
              </a:rPr>
              <a:t>ownership (i.e</a:t>
            </a:r>
            <a:r>
              <a:rPr lang="en-US" sz="2200" dirty="0" smtClean="0">
                <a:latin typeface="Calibri" pitchFamily="34" charset="0"/>
                <a:cs typeface="Calibri" pitchFamily="34" charset="0"/>
              </a:rPr>
              <a:t>., title) of the item does not pass to the buyer. Upon the full payment of the </a:t>
            </a:r>
            <a:r>
              <a:rPr lang="en-US" sz="2200" dirty="0" smtClean="0">
                <a:latin typeface="Calibri" pitchFamily="34" charset="0"/>
                <a:cs typeface="Calibri" pitchFamily="34" charset="0"/>
              </a:rPr>
              <a:t>amount/loan, the </a:t>
            </a:r>
            <a:r>
              <a:rPr lang="en-US" sz="2200" dirty="0" smtClean="0">
                <a:latin typeface="Calibri" pitchFamily="34" charset="0"/>
                <a:cs typeface="Calibri" pitchFamily="34" charset="0"/>
              </a:rPr>
              <a:t>title passes to the buyer.</a:t>
            </a:r>
            <a:endParaRPr lang="en-US" sz="2200" b="1" dirty="0" smtClean="0">
              <a:latin typeface="Calibri" pitchFamily="34" charset="0"/>
              <a:cs typeface="Calibri" pitchFamily="34" charset="0"/>
            </a:endParaRPr>
          </a:p>
          <a:p>
            <a:pPr algn="just"/>
            <a:endParaRPr lang="en-US" sz="2200" dirty="0">
              <a:latin typeface="Calibri" pitchFamily="34" charset="0"/>
              <a:cs typeface="Calibri" pitchFamily="34" charset="0"/>
            </a:endParaRPr>
          </a:p>
        </p:txBody>
      </p:sp>
      <p:sp>
        <p:nvSpPr>
          <p:cNvPr id="5" name="Rectangle 4"/>
          <p:cNvSpPr/>
          <p:nvPr/>
        </p:nvSpPr>
        <p:spPr>
          <a:xfrm>
            <a:off x="609600" y="228600"/>
            <a:ext cx="7924800" cy="553998"/>
          </a:xfrm>
          <a:prstGeom prst="rect">
            <a:avLst/>
          </a:prstGeom>
        </p:spPr>
        <p:txBody>
          <a:bodyPr wrap="square">
            <a:spAutoFit/>
          </a:bodyPr>
          <a:lstStyle/>
          <a:p>
            <a:pPr algn="ctr"/>
            <a:r>
              <a:rPr lang="en-US" sz="3000" b="1" dirty="0" smtClean="0">
                <a:solidFill>
                  <a:srgbClr val="FF0000"/>
                </a:solidFill>
                <a:latin typeface="Calibri" pitchFamily="34" charset="0"/>
                <a:cs typeface="Calibri" pitchFamily="34" charset="0"/>
              </a:rPr>
              <a:t>Hire Purchase System</a:t>
            </a:r>
            <a:endParaRPr lang="en-US" sz="3000" dirty="0">
              <a:solidFill>
                <a:srgbClr val="FF0000"/>
              </a:solidFill>
              <a:latin typeface="Calibri" pitchFamily="34" charset="0"/>
              <a:cs typeface="Calibri" pitchFamily="34" charset="0"/>
            </a:endParaRPr>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3</a:t>
            </a:fld>
            <a:endParaRPr lang="en-US" dirty="0"/>
          </a:p>
        </p:txBody>
      </p:sp>
      <p:sp>
        <p:nvSpPr>
          <p:cNvPr id="4" name="Rectangle 3"/>
          <p:cNvSpPr/>
          <p:nvPr/>
        </p:nvSpPr>
        <p:spPr>
          <a:xfrm>
            <a:off x="457200" y="609600"/>
            <a:ext cx="8382000" cy="5644622"/>
          </a:xfrm>
          <a:prstGeom prst="rect">
            <a:avLst/>
          </a:prstGeom>
        </p:spPr>
        <p:txBody>
          <a:bodyPr wrap="square">
            <a:spAutoFit/>
          </a:bodyPr>
          <a:lstStyle/>
          <a:p>
            <a:pPr algn="just"/>
            <a:r>
              <a:rPr lang="en-US" sz="2200" b="1" dirty="0" smtClean="0">
                <a:solidFill>
                  <a:srgbClr val="FF0000"/>
                </a:solidFill>
                <a:latin typeface="Calibri" pitchFamily="34" charset="0"/>
                <a:cs typeface="Calibri" pitchFamily="34" charset="0"/>
              </a:rPr>
              <a:t>Definition:</a:t>
            </a:r>
            <a:endParaRPr lang="en-US" sz="2200" b="1" dirty="0" smtClean="0">
              <a:solidFill>
                <a:srgbClr val="FF0000"/>
              </a:solidFill>
              <a:latin typeface="Calibri" pitchFamily="34" charset="0"/>
              <a:cs typeface="Calibri" pitchFamily="34" charset="0"/>
            </a:endParaRPr>
          </a:p>
          <a:p>
            <a:pPr algn="just">
              <a:lnSpc>
                <a:spcPct val="40000"/>
              </a:lnSpc>
            </a:pPr>
            <a:endParaRPr lang="en-US" sz="2200" b="1" dirty="0" smtClean="0">
              <a:solidFill>
                <a:srgbClr val="FF0000"/>
              </a:solidFill>
              <a:latin typeface="Calibri" pitchFamily="34" charset="0"/>
              <a:cs typeface="Calibri" pitchFamily="34" charset="0"/>
            </a:endParaRPr>
          </a:p>
          <a:p>
            <a:pPr algn="just"/>
            <a:r>
              <a:rPr lang="en-US" sz="2200" b="1" dirty="0" smtClean="0">
                <a:latin typeface="Calibri" pitchFamily="34" charset="0"/>
                <a:cs typeface="Calibri" pitchFamily="34" charset="0"/>
              </a:rPr>
              <a:t>According to J.R. </a:t>
            </a:r>
            <a:r>
              <a:rPr lang="en-US" sz="2200" b="1" dirty="0" err="1" smtClean="0">
                <a:latin typeface="Calibri" pitchFamily="34" charset="0"/>
                <a:cs typeface="Calibri" pitchFamily="34" charset="0"/>
              </a:rPr>
              <a:t>Batliboi</a:t>
            </a:r>
            <a:r>
              <a:rPr lang="en-US" sz="2200" b="1" dirty="0" smtClean="0">
                <a:latin typeface="Calibri" pitchFamily="34" charset="0"/>
                <a:cs typeface="Calibri" pitchFamily="34" charset="0"/>
              </a:rPr>
              <a:t>,</a:t>
            </a:r>
            <a:r>
              <a:rPr lang="en-US" sz="2200" dirty="0" smtClean="0">
                <a:latin typeface="Calibri" pitchFamily="34" charset="0"/>
                <a:cs typeface="Calibri" pitchFamily="34" charset="0"/>
              </a:rPr>
              <a:t> ‘‘Under the Hire Purchase System, goods are delivered to a person, so agrees to pay the owners by equal periodical </a:t>
            </a:r>
            <a:r>
              <a:rPr lang="en-US" sz="2200" dirty="0" smtClean="0">
                <a:latin typeface="Calibri" pitchFamily="34" charset="0"/>
                <a:cs typeface="Calibri" pitchFamily="34" charset="0"/>
              </a:rPr>
              <a:t>installments, </a:t>
            </a:r>
            <a:r>
              <a:rPr lang="en-US" sz="2200" dirty="0" smtClean="0">
                <a:latin typeface="Calibri" pitchFamily="34" charset="0"/>
                <a:cs typeface="Calibri" pitchFamily="34" charset="0"/>
              </a:rPr>
              <a:t>such </a:t>
            </a:r>
            <a:r>
              <a:rPr lang="en-US" sz="2200" dirty="0" smtClean="0">
                <a:latin typeface="Calibri" pitchFamily="34" charset="0"/>
                <a:cs typeface="Calibri" pitchFamily="34" charset="0"/>
              </a:rPr>
              <a:t>installments </a:t>
            </a:r>
            <a:r>
              <a:rPr lang="en-US" sz="2200" dirty="0" smtClean="0">
                <a:latin typeface="Calibri" pitchFamily="34" charset="0"/>
                <a:cs typeface="Calibri" pitchFamily="34" charset="0"/>
              </a:rPr>
              <a:t>to be treated as hire of those goods, until a certain fixed amount has been paid, when these goods become the property of the hirer</a:t>
            </a:r>
            <a:r>
              <a:rPr lang="en-US" sz="2200" dirty="0" smtClean="0">
                <a:latin typeface="Calibri" pitchFamily="34" charset="0"/>
                <a:cs typeface="Calibri" pitchFamily="34" charset="0"/>
              </a:rPr>
              <a:t>.”</a:t>
            </a:r>
          </a:p>
          <a:p>
            <a:pPr algn="just">
              <a:lnSpc>
                <a:spcPct val="50000"/>
              </a:lnSpc>
            </a:pPr>
            <a:endParaRPr lang="en-US" sz="2200" b="1" dirty="0" smtClean="0">
              <a:latin typeface="Calibri" pitchFamily="34" charset="0"/>
              <a:cs typeface="Calibri" pitchFamily="34" charset="0"/>
            </a:endParaRPr>
          </a:p>
          <a:p>
            <a:pPr algn="just"/>
            <a:r>
              <a:rPr lang="en-US" sz="2200" b="1" dirty="0" smtClean="0">
                <a:solidFill>
                  <a:srgbClr val="FF0000"/>
                </a:solidFill>
                <a:latin typeface="Calibri" pitchFamily="34" charset="0"/>
                <a:cs typeface="Calibri" pitchFamily="34" charset="0"/>
              </a:rPr>
              <a:t>Features of Hire Purchase Agreement</a:t>
            </a:r>
            <a:endParaRPr lang="en-US" sz="2200" dirty="0" smtClean="0">
              <a:solidFill>
                <a:srgbClr val="FF0000"/>
              </a:solidFill>
              <a:latin typeface="Calibri" pitchFamily="34" charset="0"/>
              <a:cs typeface="Calibri" pitchFamily="34" charset="0"/>
            </a:endParaRPr>
          </a:p>
          <a:p>
            <a:pPr algn="just">
              <a:lnSpc>
                <a:spcPct val="50000"/>
              </a:lnSpc>
            </a:pPr>
            <a:endParaRPr lang="en-US" sz="2200" b="1" dirty="0" smtClean="0">
              <a:latin typeface="Calibri" pitchFamily="34" charset="0"/>
              <a:cs typeface="Calibri" pitchFamily="34" charset="0"/>
            </a:endParaRPr>
          </a:p>
          <a:p>
            <a:pPr algn="just"/>
            <a:r>
              <a:rPr lang="en-US" sz="2200" b="1" dirty="0" smtClean="0">
                <a:latin typeface="Calibri" pitchFamily="34" charset="0"/>
                <a:cs typeface="Calibri" pitchFamily="34" charset="0"/>
              </a:rPr>
              <a:t>1. Hire Purchase Agreement:</a:t>
            </a:r>
            <a:r>
              <a:rPr lang="en-US" sz="2200" dirty="0" smtClean="0">
                <a:latin typeface="Calibri" pitchFamily="34" charset="0"/>
                <a:cs typeface="Calibri" pitchFamily="34" charset="0"/>
              </a:rPr>
              <a:t> There </a:t>
            </a:r>
            <a:r>
              <a:rPr lang="en-US" sz="2200" dirty="0" smtClean="0">
                <a:latin typeface="Calibri" pitchFamily="34" charset="0"/>
                <a:cs typeface="Calibri" pitchFamily="34" charset="0"/>
              </a:rPr>
              <a:t>is an agreement between the seller (called, hire seller or hire vendor) and the </a:t>
            </a:r>
            <a:r>
              <a:rPr lang="en-US" sz="2200" dirty="0" smtClean="0">
                <a:latin typeface="Calibri" pitchFamily="34" charset="0"/>
                <a:cs typeface="Calibri" pitchFamily="34" charset="0"/>
              </a:rPr>
              <a:t>buyer (called</a:t>
            </a:r>
            <a:r>
              <a:rPr lang="en-US" sz="2200" dirty="0" smtClean="0">
                <a:latin typeface="Calibri" pitchFamily="34" charset="0"/>
                <a:cs typeface="Calibri" pitchFamily="34" charset="0"/>
              </a:rPr>
              <a:t>, hire purchaser or hirer) and this agreement is called, hire purchase agreement.</a:t>
            </a:r>
            <a:endParaRPr lang="en-US" sz="2200" dirty="0" smtClean="0">
              <a:latin typeface="Calibri" pitchFamily="34" charset="0"/>
              <a:cs typeface="Calibri" pitchFamily="34" charset="0"/>
            </a:endParaRPr>
          </a:p>
          <a:p>
            <a:pPr algn="just"/>
            <a:r>
              <a:rPr lang="en-US" sz="2200" b="1" dirty="0" smtClean="0">
                <a:latin typeface="Calibri" pitchFamily="34" charset="0"/>
                <a:cs typeface="Calibri" pitchFamily="34" charset="0"/>
              </a:rPr>
              <a:t>2</a:t>
            </a:r>
            <a:r>
              <a:rPr lang="en-US" sz="2200" b="1" dirty="0" smtClean="0">
                <a:latin typeface="Calibri" pitchFamily="34" charset="0"/>
                <a:cs typeface="Calibri" pitchFamily="34" charset="0"/>
              </a:rPr>
              <a:t>. Transfer Of Possession Only:</a:t>
            </a:r>
            <a:r>
              <a:rPr lang="en-US" sz="2200" dirty="0" smtClean="0">
                <a:latin typeface="Calibri" pitchFamily="34" charset="0"/>
                <a:cs typeface="Calibri" pitchFamily="34" charset="0"/>
              </a:rPr>
              <a:t> The </a:t>
            </a:r>
            <a:r>
              <a:rPr lang="en-US" sz="2200" dirty="0" smtClean="0">
                <a:latin typeface="Calibri" pitchFamily="34" charset="0"/>
                <a:cs typeface="Calibri" pitchFamily="34" charset="0"/>
              </a:rPr>
              <a:t>hire vendor transfers only the possession of goods to the hire purchaser immediately after </a:t>
            </a:r>
            <a:r>
              <a:rPr lang="en-US" sz="2200" dirty="0" smtClean="0">
                <a:latin typeface="Calibri" pitchFamily="34" charset="0"/>
                <a:cs typeface="Calibri" pitchFamily="34" charset="0"/>
              </a:rPr>
              <a:t>the agreement </a:t>
            </a:r>
            <a:r>
              <a:rPr lang="en-US" sz="2200" dirty="0" smtClean="0">
                <a:latin typeface="Calibri" pitchFamily="34" charset="0"/>
                <a:cs typeface="Calibri" pitchFamily="34" charset="0"/>
              </a:rPr>
              <a:t>of hire purchase is made.</a:t>
            </a:r>
          </a:p>
          <a:p>
            <a:pPr algn="just"/>
            <a:r>
              <a:rPr lang="en-US" sz="2200" b="1" dirty="0" smtClean="0">
                <a:latin typeface="Calibri" pitchFamily="34" charset="0"/>
                <a:cs typeface="Calibri" pitchFamily="34" charset="0"/>
              </a:rPr>
              <a:t>3. Governing Act:</a:t>
            </a:r>
            <a:r>
              <a:rPr lang="en-US" sz="2200" dirty="0" smtClean="0">
                <a:latin typeface="Calibri" pitchFamily="34" charset="0"/>
                <a:cs typeface="Calibri" pitchFamily="34" charset="0"/>
              </a:rPr>
              <a:t> Hire purchase system is governed under the Hire Purchase Act, 1972. This act came into force on 1 September, 1973</a:t>
            </a:r>
            <a:r>
              <a:rPr lang="en-US" sz="2200" dirty="0" smtClean="0">
                <a:latin typeface="Calibri" pitchFamily="34" charset="0"/>
                <a:cs typeface="Calibri" pitchFamily="34" charset="0"/>
              </a:rPr>
              <a:t>.</a:t>
            </a:r>
            <a:endParaRPr lang="en-US" sz="2200" dirty="0" smtClean="0">
              <a:latin typeface="Calibri" pitchFamily="34" charset="0"/>
              <a:cs typeface="Calibri" pitchFamily="34" charset="0"/>
            </a:endParaRPr>
          </a:p>
        </p:txBody>
      </p:sp>
    </p:spTree>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4</a:t>
            </a:fld>
            <a:endParaRPr lang="en-US" dirty="0"/>
          </a:p>
        </p:txBody>
      </p:sp>
      <p:sp>
        <p:nvSpPr>
          <p:cNvPr id="4" name="Rectangle 3"/>
          <p:cNvSpPr/>
          <p:nvPr/>
        </p:nvSpPr>
        <p:spPr>
          <a:xfrm>
            <a:off x="381000" y="304800"/>
            <a:ext cx="8534400" cy="6232475"/>
          </a:xfrm>
          <a:prstGeom prst="rect">
            <a:avLst/>
          </a:prstGeom>
        </p:spPr>
        <p:txBody>
          <a:bodyPr wrap="square">
            <a:spAutoFit/>
          </a:bodyPr>
          <a:lstStyle/>
          <a:p>
            <a:pPr algn="just"/>
            <a:r>
              <a:rPr lang="en-US" sz="2100" b="1" dirty="0" smtClean="0">
                <a:latin typeface="Calibri" pitchFamily="34" charset="0"/>
                <a:cs typeface="Calibri" pitchFamily="34" charset="0"/>
              </a:rPr>
              <a:t>3. </a:t>
            </a:r>
            <a:r>
              <a:rPr lang="en-US" sz="2100" b="1" dirty="0" smtClean="0">
                <a:latin typeface="Calibri" pitchFamily="34" charset="0"/>
                <a:cs typeface="Calibri" pitchFamily="34" charset="0"/>
              </a:rPr>
              <a:t>Credit Purchase:</a:t>
            </a:r>
            <a:r>
              <a:rPr lang="en-US" sz="2100" dirty="0" smtClean="0">
                <a:latin typeface="Calibri" pitchFamily="34" charset="0"/>
                <a:cs typeface="Calibri" pitchFamily="34" charset="0"/>
              </a:rPr>
              <a:t> Hire purchase is a system of credit purchase. It implies that the goods are sold for payment that is to be done in future period of time.</a:t>
            </a:r>
          </a:p>
          <a:p>
            <a:pPr algn="just"/>
            <a:r>
              <a:rPr lang="en-US" sz="2100" b="1" dirty="0" smtClean="0">
                <a:latin typeface="Calibri" pitchFamily="34" charset="0"/>
                <a:cs typeface="Calibri" pitchFamily="34" charset="0"/>
              </a:rPr>
              <a:t>4</a:t>
            </a:r>
            <a:r>
              <a:rPr lang="en-US" sz="2100" b="1" dirty="0" smtClean="0">
                <a:latin typeface="Calibri" pitchFamily="34" charset="0"/>
                <a:cs typeface="Calibri" pitchFamily="34" charset="0"/>
              </a:rPr>
              <a:t>. </a:t>
            </a:r>
            <a:r>
              <a:rPr lang="en-US" sz="2100" b="1" dirty="0" smtClean="0">
                <a:latin typeface="Calibri" pitchFamily="34" charset="0"/>
                <a:cs typeface="Calibri" pitchFamily="34" charset="0"/>
              </a:rPr>
              <a:t>Right To Terminate</a:t>
            </a:r>
            <a:r>
              <a:rPr lang="en-US" sz="2100" dirty="0" smtClean="0">
                <a:latin typeface="Calibri" pitchFamily="34" charset="0"/>
                <a:cs typeface="Calibri" pitchFamily="34" charset="0"/>
              </a:rPr>
              <a:t> : </a:t>
            </a:r>
            <a:r>
              <a:rPr lang="en-US" sz="2100" dirty="0" smtClean="0">
                <a:latin typeface="Calibri" pitchFamily="34" charset="0"/>
                <a:cs typeface="Calibri" pitchFamily="34" charset="0"/>
              </a:rPr>
              <a:t>The hire purchaser also has an option to terminate the agreement any time but before the payment of last installment and return the goods to the seller (if he is not willing and/or not able to pay the remaining installments)</a:t>
            </a:r>
          </a:p>
          <a:p>
            <a:pPr algn="just"/>
            <a:r>
              <a:rPr lang="en-US" sz="2100" b="1" dirty="0" smtClean="0">
                <a:latin typeface="Calibri" pitchFamily="34" charset="0"/>
                <a:cs typeface="Calibri" pitchFamily="34" charset="0"/>
              </a:rPr>
              <a:t>5.</a:t>
            </a:r>
            <a:r>
              <a:rPr lang="en-US" sz="2100" dirty="0" smtClean="0">
                <a:latin typeface="Calibri" pitchFamily="34" charset="0"/>
                <a:cs typeface="Calibri" pitchFamily="34" charset="0"/>
              </a:rPr>
              <a:t> Goods should be delivered in the possession of the purchaser at the time of commencement of agreement.</a:t>
            </a:r>
          </a:p>
          <a:p>
            <a:pPr algn="just"/>
            <a:r>
              <a:rPr lang="en-US" sz="2100" b="1" dirty="0" smtClean="0">
                <a:latin typeface="Calibri" pitchFamily="34" charset="0"/>
                <a:cs typeface="Calibri" pitchFamily="34" charset="0"/>
              </a:rPr>
              <a:t>6.</a:t>
            </a:r>
            <a:r>
              <a:rPr lang="en-US" sz="2100" dirty="0" smtClean="0">
                <a:latin typeface="Calibri" pitchFamily="34" charset="0"/>
                <a:cs typeface="Calibri" pitchFamily="34" charset="0"/>
              </a:rPr>
              <a:t> Hire Vendor continues to be the owner of the goods as the last payment of installment is over.</a:t>
            </a:r>
          </a:p>
          <a:p>
            <a:pPr algn="just"/>
            <a:r>
              <a:rPr lang="en-US" sz="2100" b="1" dirty="0" smtClean="0">
                <a:latin typeface="Calibri" pitchFamily="34" charset="0"/>
                <a:cs typeface="Calibri" pitchFamily="34" charset="0"/>
              </a:rPr>
              <a:t>7.</a:t>
            </a:r>
            <a:r>
              <a:rPr lang="en-US" sz="2100" dirty="0" smtClean="0">
                <a:latin typeface="Calibri" pitchFamily="34" charset="0"/>
                <a:cs typeface="Calibri" pitchFamily="34" charset="0"/>
              </a:rPr>
              <a:t> If there is default in the payment of any installment, the hire vendor will take away the goods from the possession of the purchaser without refunding him any amount.</a:t>
            </a:r>
          </a:p>
          <a:p>
            <a:pPr algn="just"/>
            <a:r>
              <a:rPr lang="en-US" sz="2100" b="1" dirty="0" smtClean="0">
                <a:latin typeface="Calibri" pitchFamily="34" charset="0"/>
                <a:cs typeface="Calibri" pitchFamily="34" charset="0"/>
              </a:rPr>
              <a:t>8.</a:t>
            </a:r>
            <a:r>
              <a:rPr lang="en-US" sz="2100" dirty="0" smtClean="0">
                <a:latin typeface="Calibri" pitchFamily="34" charset="0"/>
                <a:cs typeface="Calibri" pitchFamily="34" charset="0"/>
              </a:rPr>
              <a:t> Each installment consists of partly interest and part of capital payment</a:t>
            </a:r>
            <a:r>
              <a:rPr lang="en-US" sz="2100" dirty="0" smtClean="0">
                <a:latin typeface="Calibri" pitchFamily="34" charset="0"/>
                <a:cs typeface="Calibri" pitchFamily="34" charset="0"/>
              </a:rPr>
              <a:t>.</a:t>
            </a:r>
          </a:p>
          <a:p>
            <a:pPr algn="just"/>
            <a:r>
              <a:rPr lang="en-US" sz="2100" b="1" dirty="0" smtClean="0">
                <a:latin typeface="Calibri" pitchFamily="34" charset="0"/>
                <a:cs typeface="Calibri" pitchFamily="34" charset="0"/>
              </a:rPr>
              <a:t>9</a:t>
            </a:r>
            <a:r>
              <a:rPr lang="en-US" sz="2100" dirty="0" smtClean="0">
                <a:latin typeface="Calibri" pitchFamily="34" charset="0"/>
                <a:cs typeface="Calibri" pitchFamily="34" charset="0"/>
              </a:rPr>
              <a:t>. Purchase </a:t>
            </a:r>
            <a:r>
              <a:rPr lang="en-US" sz="2100" dirty="0" smtClean="0">
                <a:latin typeface="Calibri" pitchFamily="34" charset="0"/>
                <a:cs typeface="Calibri" pitchFamily="34" charset="0"/>
              </a:rPr>
              <a:t>price of the goods and services is paid in a number of agreed </a:t>
            </a:r>
            <a:r>
              <a:rPr lang="en-US" sz="2100" dirty="0" smtClean="0">
                <a:latin typeface="Calibri" pitchFamily="34" charset="0"/>
                <a:cs typeface="Calibri" pitchFamily="34" charset="0"/>
              </a:rPr>
              <a:t>installments</a:t>
            </a:r>
            <a:r>
              <a:rPr lang="en-US" sz="2100" b="1" dirty="0" smtClean="0">
                <a:latin typeface="Calibri" pitchFamily="34" charset="0"/>
                <a:cs typeface="Calibri" pitchFamily="34" charset="0"/>
              </a:rPr>
              <a:t>. </a:t>
            </a:r>
            <a:r>
              <a:rPr lang="en-US" sz="2100" dirty="0" smtClean="0">
                <a:latin typeface="Calibri" pitchFamily="34" charset="0"/>
                <a:cs typeface="Calibri" pitchFamily="34" charset="0"/>
              </a:rPr>
              <a:t>That means, purchase price is not paid in one lump sum either at the time of signing </a:t>
            </a:r>
            <a:r>
              <a:rPr lang="en-US" sz="2100" dirty="0" smtClean="0">
                <a:latin typeface="Calibri" pitchFamily="34" charset="0"/>
                <a:cs typeface="Calibri" pitchFamily="34" charset="0"/>
              </a:rPr>
              <a:t>the agreement </a:t>
            </a:r>
            <a:r>
              <a:rPr lang="en-US" sz="2100" dirty="0" smtClean="0">
                <a:latin typeface="Calibri" pitchFamily="34" charset="0"/>
                <a:cs typeface="Calibri" pitchFamily="34" charset="0"/>
              </a:rPr>
              <a:t>or at a future date. Instead, it is paid in a few </a:t>
            </a:r>
            <a:r>
              <a:rPr lang="en-US" sz="2100" dirty="0" smtClean="0">
                <a:latin typeface="Calibri" pitchFamily="34" charset="0"/>
                <a:cs typeface="Calibri" pitchFamily="34" charset="0"/>
              </a:rPr>
              <a:t>installments </a:t>
            </a:r>
            <a:r>
              <a:rPr lang="en-US" sz="2100" dirty="0" smtClean="0">
                <a:latin typeface="Calibri" pitchFamily="34" charset="0"/>
                <a:cs typeface="Calibri" pitchFamily="34" charset="0"/>
              </a:rPr>
              <a:t>over a period of time.</a:t>
            </a:r>
            <a:endParaRPr lang="en-US" sz="2100" dirty="0" smtClean="0">
              <a:latin typeface="Calibri" pitchFamily="34" charset="0"/>
              <a:cs typeface="Calibri" pitchFamily="34" charset="0"/>
            </a:endParaRPr>
          </a:p>
        </p:txBody>
      </p:sp>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5</a:t>
            </a:fld>
            <a:endParaRPr lang="en-US" dirty="0"/>
          </a:p>
        </p:txBody>
      </p:sp>
      <p:sp>
        <p:nvSpPr>
          <p:cNvPr id="4" name="Rectangle 3"/>
          <p:cNvSpPr/>
          <p:nvPr/>
        </p:nvSpPr>
        <p:spPr>
          <a:xfrm>
            <a:off x="304800" y="228600"/>
            <a:ext cx="8686800" cy="6093976"/>
          </a:xfrm>
          <a:prstGeom prst="rect">
            <a:avLst/>
          </a:prstGeom>
        </p:spPr>
        <p:txBody>
          <a:bodyPr wrap="square">
            <a:spAutoFit/>
          </a:bodyPr>
          <a:lstStyle/>
          <a:p>
            <a:pPr algn="just"/>
            <a:r>
              <a:rPr lang="en-US" sz="2200" b="1" dirty="0" smtClean="0">
                <a:solidFill>
                  <a:srgbClr val="FF0000"/>
                </a:solidFill>
                <a:latin typeface="Calibri" pitchFamily="34" charset="0"/>
                <a:cs typeface="Calibri" pitchFamily="34" charset="0"/>
              </a:rPr>
              <a:t>Conditions Of Hire Purchase Agreement:</a:t>
            </a:r>
            <a:endParaRPr lang="en-US" sz="2200" dirty="0" smtClean="0">
              <a:solidFill>
                <a:srgbClr val="FF0000"/>
              </a:solidFill>
              <a:latin typeface="Calibri" pitchFamily="34" charset="0"/>
              <a:cs typeface="Calibri" pitchFamily="34" charset="0"/>
            </a:endParaRPr>
          </a:p>
          <a:p>
            <a:pPr algn="just">
              <a:lnSpc>
                <a:spcPct val="50000"/>
              </a:lnSpc>
            </a:pPr>
            <a:endParaRPr lang="en-US" sz="2200" dirty="0" smtClean="0">
              <a:latin typeface="Calibri" pitchFamily="34" charset="0"/>
              <a:cs typeface="Calibri" pitchFamily="34" charset="0"/>
            </a:endParaRPr>
          </a:p>
          <a:p>
            <a:pPr algn="just"/>
            <a:r>
              <a:rPr lang="en-US" sz="2100" dirty="0" smtClean="0">
                <a:latin typeface="Calibri" pitchFamily="34" charset="0"/>
                <a:cs typeface="Calibri" pitchFamily="34" charset="0"/>
              </a:rPr>
              <a:t>Hire </a:t>
            </a:r>
            <a:r>
              <a:rPr lang="en-US" sz="2100" dirty="0" smtClean="0">
                <a:latin typeface="Calibri" pitchFamily="34" charset="0"/>
                <a:cs typeface="Calibri" pitchFamily="34" charset="0"/>
              </a:rPr>
              <a:t>purchase is a transaction where the goods are sold by vendor to the purchaser under the following conditions:</a:t>
            </a:r>
          </a:p>
          <a:p>
            <a:pPr algn="just">
              <a:buFont typeface="Arial" pitchFamily="34" charset="0"/>
              <a:buChar char="•"/>
            </a:pPr>
            <a:r>
              <a:rPr lang="en-US" sz="2100" dirty="0" smtClean="0">
                <a:latin typeface="Calibri" pitchFamily="34" charset="0"/>
                <a:cs typeface="Calibri" pitchFamily="34" charset="0"/>
              </a:rPr>
              <a:t>The goods will be delivered to the purchaser at the time of the </a:t>
            </a:r>
            <a:r>
              <a:rPr lang="en-US" sz="2100" dirty="0" smtClean="0">
                <a:latin typeface="Calibri" pitchFamily="34" charset="0"/>
                <a:cs typeface="Calibri" pitchFamily="34" charset="0"/>
              </a:rPr>
              <a:t>agreement</a:t>
            </a:r>
            <a:endParaRPr lang="en-US" sz="2100" dirty="0" smtClean="0">
              <a:latin typeface="Calibri" pitchFamily="34" charset="0"/>
              <a:cs typeface="Calibri" pitchFamily="34" charset="0"/>
            </a:endParaRPr>
          </a:p>
          <a:p>
            <a:pPr algn="just">
              <a:buFont typeface="Arial" pitchFamily="34" charset="0"/>
              <a:buChar char="•"/>
            </a:pPr>
            <a:r>
              <a:rPr lang="en-US" sz="2100" dirty="0" smtClean="0">
                <a:latin typeface="Calibri" pitchFamily="34" charset="0"/>
                <a:cs typeface="Calibri" pitchFamily="34" charset="0"/>
              </a:rPr>
              <a:t>The purchaser has a right to use the goods delivered</a:t>
            </a:r>
          </a:p>
          <a:p>
            <a:pPr algn="just">
              <a:buFont typeface="Arial" pitchFamily="34" charset="0"/>
              <a:buChar char="•"/>
            </a:pPr>
            <a:r>
              <a:rPr lang="en-US" sz="2100" dirty="0" smtClean="0">
                <a:latin typeface="Calibri" pitchFamily="34" charset="0"/>
                <a:cs typeface="Calibri" pitchFamily="34" charset="0"/>
              </a:rPr>
              <a:t>The price of the goods will be paid in the </a:t>
            </a:r>
            <a:r>
              <a:rPr lang="en-US" sz="2100" dirty="0" smtClean="0">
                <a:latin typeface="Calibri" pitchFamily="34" charset="0"/>
                <a:cs typeface="Calibri" pitchFamily="34" charset="0"/>
              </a:rPr>
              <a:t>installments.</a:t>
            </a:r>
            <a:endParaRPr lang="en-US" sz="2100" dirty="0" smtClean="0">
              <a:latin typeface="Calibri" pitchFamily="34" charset="0"/>
              <a:cs typeface="Calibri" pitchFamily="34" charset="0"/>
            </a:endParaRPr>
          </a:p>
          <a:p>
            <a:pPr algn="just">
              <a:buFont typeface="Arial" pitchFamily="34" charset="0"/>
              <a:buChar char="•"/>
            </a:pPr>
            <a:r>
              <a:rPr lang="en-US" sz="2100" dirty="0" smtClean="0">
                <a:latin typeface="Calibri" pitchFamily="34" charset="0"/>
                <a:cs typeface="Calibri" pitchFamily="34" charset="0"/>
              </a:rPr>
              <a:t>Every </a:t>
            </a:r>
            <a:r>
              <a:rPr lang="en-US" sz="2100" dirty="0" smtClean="0">
                <a:latin typeface="Calibri" pitchFamily="34" charset="0"/>
                <a:cs typeface="Calibri" pitchFamily="34" charset="0"/>
              </a:rPr>
              <a:t>installment </a:t>
            </a:r>
            <a:r>
              <a:rPr lang="en-US" sz="2100" dirty="0" smtClean="0">
                <a:latin typeface="Calibri" pitchFamily="34" charset="0"/>
                <a:cs typeface="Calibri" pitchFamily="34" charset="0"/>
              </a:rPr>
              <a:t>will be treated to be the hire charges of the </a:t>
            </a:r>
            <a:r>
              <a:rPr lang="en-US" sz="2100" dirty="0" smtClean="0">
                <a:latin typeface="Calibri" pitchFamily="34" charset="0"/>
                <a:cs typeface="Calibri" pitchFamily="34" charset="0"/>
              </a:rPr>
              <a:t>goods which </a:t>
            </a:r>
            <a:r>
              <a:rPr lang="en-US" sz="2100" dirty="0" smtClean="0">
                <a:latin typeface="Calibri" pitchFamily="34" charset="0"/>
                <a:cs typeface="Calibri" pitchFamily="34" charset="0"/>
              </a:rPr>
              <a:t>is being used by the purchaser.</a:t>
            </a:r>
          </a:p>
          <a:p>
            <a:pPr algn="just">
              <a:buFont typeface="Arial" pitchFamily="34" charset="0"/>
              <a:buChar char="•"/>
            </a:pPr>
            <a:r>
              <a:rPr lang="en-US" sz="2100" dirty="0" smtClean="0">
                <a:latin typeface="Calibri" pitchFamily="34" charset="0"/>
                <a:cs typeface="Calibri" pitchFamily="34" charset="0"/>
              </a:rPr>
              <a:t>If all the </a:t>
            </a:r>
            <a:r>
              <a:rPr lang="en-US" sz="2100" dirty="0" smtClean="0">
                <a:latin typeface="Calibri" pitchFamily="34" charset="0"/>
                <a:cs typeface="Calibri" pitchFamily="34" charset="0"/>
              </a:rPr>
              <a:t>installments </a:t>
            </a:r>
            <a:r>
              <a:rPr lang="en-US" sz="2100" dirty="0" smtClean="0">
                <a:latin typeface="Calibri" pitchFamily="34" charset="0"/>
                <a:cs typeface="Calibri" pitchFamily="34" charset="0"/>
              </a:rPr>
              <a:t>are paid as per the terms of agreement, the title of the goods is transferred by the vendor to the purchaser</a:t>
            </a:r>
            <a:r>
              <a:rPr lang="en-US" sz="2100" dirty="0" smtClean="0">
                <a:latin typeface="Calibri" pitchFamily="34" charset="0"/>
                <a:cs typeface="Calibri" pitchFamily="34" charset="0"/>
              </a:rPr>
              <a:t>. </a:t>
            </a:r>
            <a:r>
              <a:rPr lang="en-US" sz="2100" dirty="0" smtClean="0">
                <a:latin typeface="Calibri" pitchFamily="34" charset="0"/>
                <a:cs typeface="Calibri" pitchFamily="34" charset="0"/>
              </a:rPr>
              <a:t>Besides, the hirer has the right to buy the goods (purchased on hire purchase system) at any time before the payment of last installment. In this case, the hirer is expected to give at least 14 days’ notice to the hire vendor and he is eligible for the </a:t>
            </a:r>
            <a:r>
              <a:rPr lang="en-US" sz="2100" dirty="0" smtClean="0">
                <a:latin typeface="Calibri" pitchFamily="34" charset="0"/>
                <a:cs typeface="Calibri" pitchFamily="34" charset="0"/>
              </a:rPr>
              <a:t>rebate. </a:t>
            </a:r>
            <a:r>
              <a:rPr lang="en-US" sz="2100" dirty="0" smtClean="0">
                <a:latin typeface="Calibri" pitchFamily="34" charset="0"/>
                <a:cs typeface="Calibri" pitchFamily="34" charset="0"/>
              </a:rPr>
              <a:t>That means, the hirer has to pay the hire vendor only hire purchase price or the balance thereof as reduced by the </a:t>
            </a:r>
            <a:r>
              <a:rPr lang="en-US" sz="2100" dirty="0" smtClean="0">
                <a:latin typeface="Calibri" pitchFamily="34" charset="0"/>
                <a:cs typeface="Calibri" pitchFamily="34" charset="0"/>
              </a:rPr>
              <a:t>rebate.</a:t>
            </a:r>
            <a:endParaRPr lang="en-US" sz="2100" dirty="0" smtClean="0">
              <a:latin typeface="Calibri" pitchFamily="34" charset="0"/>
              <a:cs typeface="Calibri" pitchFamily="34" charset="0"/>
            </a:endParaRPr>
          </a:p>
          <a:p>
            <a:pPr algn="just">
              <a:buFont typeface="Arial" pitchFamily="34" charset="0"/>
              <a:buChar char="•"/>
            </a:pPr>
            <a:r>
              <a:rPr lang="en-US" sz="2100" dirty="0" smtClean="0">
                <a:latin typeface="Calibri" pitchFamily="34" charset="0"/>
                <a:cs typeface="Calibri" pitchFamily="34" charset="0"/>
              </a:rPr>
              <a:t>If there is default in the payment of any of the </a:t>
            </a:r>
            <a:r>
              <a:rPr lang="en-US" sz="2100" dirty="0" smtClean="0">
                <a:latin typeface="Calibri" pitchFamily="34" charset="0"/>
                <a:cs typeface="Calibri" pitchFamily="34" charset="0"/>
              </a:rPr>
              <a:t>installments, </a:t>
            </a:r>
            <a:r>
              <a:rPr lang="en-US" sz="2100" dirty="0" smtClean="0">
                <a:latin typeface="Calibri" pitchFamily="34" charset="0"/>
                <a:cs typeface="Calibri" pitchFamily="34" charset="0"/>
              </a:rPr>
              <a:t>the vendor will take away the goods from the possession of the purchaser without refunding him any amount received earlier in the form of </a:t>
            </a:r>
            <a:r>
              <a:rPr lang="en-US" sz="2100" dirty="0" smtClean="0">
                <a:latin typeface="Calibri" pitchFamily="34" charset="0"/>
                <a:cs typeface="Calibri" pitchFamily="34" charset="0"/>
              </a:rPr>
              <a:t>installments.</a:t>
            </a:r>
            <a:endParaRPr lang="en-US" sz="2100" dirty="0">
              <a:latin typeface="Calibri" pitchFamily="34" charset="0"/>
              <a:cs typeface="Calibri" pitchFamily="34" charset="0"/>
            </a:endParaRPr>
          </a:p>
        </p:txBody>
      </p:sp>
    </p:spTree>
  </p:cSld>
  <p:clrMapOvr>
    <a:masterClrMapping/>
  </p:clrMapOvr>
  <p:transition spd="slow">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6</a:t>
            </a:fld>
            <a:endParaRPr lang="en-US" dirty="0"/>
          </a:p>
        </p:txBody>
      </p:sp>
      <p:sp>
        <p:nvSpPr>
          <p:cNvPr id="4" name="Rectangle 3"/>
          <p:cNvSpPr/>
          <p:nvPr/>
        </p:nvSpPr>
        <p:spPr>
          <a:xfrm>
            <a:off x="304800" y="228600"/>
            <a:ext cx="8686800" cy="6224781"/>
          </a:xfrm>
          <a:prstGeom prst="rect">
            <a:avLst/>
          </a:prstGeom>
        </p:spPr>
        <p:txBody>
          <a:bodyPr wrap="square">
            <a:spAutoFit/>
          </a:bodyPr>
          <a:lstStyle/>
          <a:p>
            <a:pPr algn="just"/>
            <a:r>
              <a:rPr lang="en-US" sz="2200" b="1" dirty="0" smtClean="0">
                <a:solidFill>
                  <a:srgbClr val="FF0000"/>
                </a:solidFill>
                <a:latin typeface="Calibri" pitchFamily="34" charset="0"/>
                <a:cs typeface="Calibri" pitchFamily="34" charset="0"/>
              </a:rPr>
              <a:t>Important Terms Used In Hire Purchase Accounting:</a:t>
            </a:r>
          </a:p>
          <a:p>
            <a:pPr algn="just">
              <a:lnSpc>
                <a:spcPct val="50000"/>
              </a:lnSpc>
            </a:pPr>
            <a:endParaRPr lang="en-US" sz="2200" b="1" dirty="0" smtClean="0">
              <a:latin typeface="Calibri" pitchFamily="34" charset="0"/>
              <a:cs typeface="Calibri" pitchFamily="34" charset="0"/>
            </a:endParaRPr>
          </a:p>
          <a:p>
            <a:pPr algn="just"/>
            <a:r>
              <a:rPr lang="en-US" sz="2150" b="1" dirty="0" smtClean="0">
                <a:latin typeface="Calibri" pitchFamily="34" charset="0"/>
                <a:cs typeface="Calibri" pitchFamily="34" charset="0"/>
              </a:rPr>
              <a:t>(1) Hire </a:t>
            </a:r>
            <a:r>
              <a:rPr lang="en-US" sz="2150" b="1" dirty="0" smtClean="0">
                <a:latin typeface="Calibri" pitchFamily="34" charset="0"/>
                <a:cs typeface="Calibri" pitchFamily="34" charset="0"/>
              </a:rPr>
              <a:t>Purchase Agreement</a:t>
            </a:r>
            <a:r>
              <a:rPr lang="en-US" sz="2150" dirty="0" smtClean="0">
                <a:latin typeface="Calibri" pitchFamily="34" charset="0"/>
                <a:cs typeface="Calibri" pitchFamily="34" charset="0"/>
              </a:rPr>
              <a:t> is an agreement under which goods are let on hire and </a:t>
            </a:r>
            <a:r>
              <a:rPr lang="en-US" sz="2150" dirty="0" smtClean="0">
                <a:latin typeface="Calibri" pitchFamily="34" charset="0"/>
                <a:cs typeface="Calibri" pitchFamily="34" charset="0"/>
              </a:rPr>
              <a:t>under which </a:t>
            </a:r>
            <a:r>
              <a:rPr lang="en-US" sz="2150" dirty="0" smtClean="0">
                <a:latin typeface="Calibri" pitchFamily="34" charset="0"/>
                <a:cs typeface="Calibri" pitchFamily="34" charset="0"/>
              </a:rPr>
              <a:t>the hirer has an option to purchase them in accordance with </a:t>
            </a:r>
            <a:r>
              <a:rPr lang="en-US" sz="2150" dirty="0" smtClean="0">
                <a:latin typeface="Calibri" pitchFamily="34" charset="0"/>
                <a:cs typeface="Calibri" pitchFamily="34" charset="0"/>
              </a:rPr>
              <a:t>the terms/conditions of the agreement.</a:t>
            </a:r>
          </a:p>
          <a:p>
            <a:pPr algn="just"/>
            <a:r>
              <a:rPr lang="en-US" sz="2150" b="1" dirty="0" smtClean="0">
                <a:latin typeface="Calibri" pitchFamily="34" charset="0"/>
                <a:cs typeface="Calibri" pitchFamily="34" charset="0"/>
              </a:rPr>
              <a:t>(2) Hire </a:t>
            </a:r>
            <a:r>
              <a:rPr lang="en-US" sz="2150" b="1" dirty="0" smtClean="0">
                <a:latin typeface="Calibri" pitchFamily="34" charset="0"/>
                <a:cs typeface="Calibri" pitchFamily="34" charset="0"/>
              </a:rPr>
              <a:t>purchase price</a:t>
            </a:r>
            <a:r>
              <a:rPr lang="en-US" sz="2150" dirty="0" smtClean="0">
                <a:latin typeface="Calibri" pitchFamily="34" charset="0"/>
                <a:cs typeface="Calibri" pitchFamily="34" charset="0"/>
              </a:rPr>
              <a:t> (i.e., purchase price) represents the total sum payable by the </a:t>
            </a:r>
            <a:r>
              <a:rPr lang="en-US" sz="2150" dirty="0" smtClean="0">
                <a:latin typeface="Calibri" pitchFamily="34" charset="0"/>
                <a:cs typeface="Calibri" pitchFamily="34" charset="0"/>
              </a:rPr>
              <a:t>hirer under </a:t>
            </a:r>
            <a:r>
              <a:rPr lang="en-US" sz="2150" dirty="0" smtClean="0">
                <a:latin typeface="Calibri" pitchFamily="34" charset="0"/>
                <a:cs typeface="Calibri" pitchFamily="34" charset="0"/>
              </a:rPr>
              <a:t>a hire purchase agreement by way of a deposit or initial payment (called, </a:t>
            </a:r>
            <a:r>
              <a:rPr lang="en-US" sz="2150" dirty="0" smtClean="0">
                <a:latin typeface="Calibri" pitchFamily="34" charset="0"/>
                <a:cs typeface="Calibri" pitchFamily="34" charset="0"/>
              </a:rPr>
              <a:t>down payment</a:t>
            </a:r>
            <a:r>
              <a:rPr lang="en-US" sz="2150" dirty="0" smtClean="0">
                <a:latin typeface="Calibri" pitchFamily="34" charset="0"/>
                <a:cs typeface="Calibri" pitchFamily="34" charset="0"/>
              </a:rPr>
              <a:t>) and subsequent periodical </a:t>
            </a:r>
            <a:r>
              <a:rPr lang="en-US" sz="2150" dirty="0" smtClean="0">
                <a:latin typeface="Calibri" pitchFamily="34" charset="0"/>
                <a:cs typeface="Calibri" pitchFamily="34" charset="0"/>
              </a:rPr>
              <a:t>installments.</a:t>
            </a:r>
          </a:p>
          <a:p>
            <a:pPr algn="just"/>
            <a:r>
              <a:rPr lang="en-US" sz="2150" b="1" dirty="0" smtClean="0">
                <a:latin typeface="Calibri" pitchFamily="34" charset="0"/>
                <a:cs typeface="Calibri" pitchFamily="34" charset="0"/>
              </a:rPr>
              <a:t>(3) Cash </a:t>
            </a:r>
            <a:r>
              <a:rPr lang="en-US" sz="2150" b="1" dirty="0" smtClean="0">
                <a:latin typeface="Calibri" pitchFamily="34" charset="0"/>
                <a:cs typeface="Calibri" pitchFamily="34" charset="0"/>
              </a:rPr>
              <a:t>price</a:t>
            </a:r>
            <a:r>
              <a:rPr lang="en-US" sz="2150" dirty="0" smtClean="0">
                <a:latin typeface="Calibri" pitchFamily="34" charset="0"/>
                <a:cs typeface="Calibri" pitchFamily="34" charset="0"/>
              </a:rPr>
              <a:t> represents the price at which the goods may be purchased by the hirer for </a:t>
            </a:r>
            <a:r>
              <a:rPr lang="en-US" sz="2150" dirty="0" smtClean="0">
                <a:latin typeface="Calibri" pitchFamily="34" charset="0"/>
                <a:cs typeface="Calibri" pitchFamily="34" charset="0"/>
              </a:rPr>
              <a:t>cash (i.e</a:t>
            </a:r>
            <a:r>
              <a:rPr lang="en-US" sz="2150" dirty="0" smtClean="0">
                <a:latin typeface="Calibri" pitchFamily="34" charset="0"/>
                <a:cs typeface="Calibri" pitchFamily="34" charset="0"/>
              </a:rPr>
              <a:t>., on cash basis).</a:t>
            </a:r>
          </a:p>
          <a:p>
            <a:pPr algn="just"/>
            <a:r>
              <a:rPr lang="en-US" sz="2150" b="1" dirty="0" smtClean="0">
                <a:latin typeface="Calibri" pitchFamily="34" charset="0"/>
                <a:cs typeface="Calibri" pitchFamily="34" charset="0"/>
              </a:rPr>
              <a:t>(4) </a:t>
            </a:r>
            <a:r>
              <a:rPr lang="en-US" sz="2150" b="1" dirty="0" smtClean="0">
                <a:latin typeface="Calibri" pitchFamily="34" charset="0"/>
                <a:cs typeface="Calibri" pitchFamily="34" charset="0"/>
              </a:rPr>
              <a:t>Interest / </a:t>
            </a:r>
            <a:r>
              <a:rPr lang="en-US" sz="2150" b="1" dirty="0" smtClean="0">
                <a:latin typeface="Calibri" pitchFamily="34" charset="0"/>
                <a:cs typeface="Calibri" pitchFamily="34" charset="0"/>
              </a:rPr>
              <a:t>hire purchase charges</a:t>
            </a:r>
            <a:r>
              <a:rPr lang="en-US" sz="2150" dirty="0" smtClean="0">
                <a:latin typeface="Calibri" pitchFamily="34" charset="0"/>
                <a:cs typeface="Calibri" pitchFamily="34" charset="0"/>
              </a:rPr>
              <a:t> </a:t>
            </a:r>
            <a:r>
              <a:rPr lang="en-US" sz="2150" dirty="0" smtClean="0">
                <a:latin typeface="Calibri" pitchFamily="34" charset="0"/>
                <a:cs typeface="Calibri" pitchFamily="34" charset="0"/>
              </a:rPr>
              <a:t>therefore, represents the difference between the hire purchase price of the </a:t>
            </a:r>
            <a:r>
              <a:rPr lang="en-US" sz="2150" dirty="0" smtClean="0">
                <a:latin typeface="Calibri" pitchFamily="34" charset="0"/>
                <a:cs typeface="Calibri" pitchFamily="34" charset="0"/>
              </a:rPr>
              <a:t>goods and </a:t>
            </a:r>
            <a:r>
              <a:rPr lang="en-US" sz="2150" dirty="0" smtClean="0">
                <a:latin typeface="Calibri" pitchFamily="34" charset="0"/>
                <a:cs typeface="Calibri" pitchFamily="34" charset="0"/>
              </a:rPr>
              <a:t>the cash price of the same goods. Hence, Interest = (Hire Purchase Price – </a:t>
            </a:r>
            <a:r>
              <a:rPr lang="en-US" sz="2150" dirty="0" smtClean="0">
                <a:latin typeface="Calibri" pitchFamily="34" charset="0"/>
                <a:cs typeface="Calibri" pitchFamily="34" charset="0"/>
              </a:rPr>
              <a:t>Cash Price</a:t>
            </a:r>
            <a:r>
              <a:rPr lang="en-US" sz="2150" dirty="0" smtClean="0">
                <a:latin typeface="Calibri" pitchFamily="34" charset="0"/>
                <a:cs typeface="Calibri" pitchFamily="34" charset="0"/>
              </a:rPr>
              <a:t>). However, it (i.e., either interest or hire purchase price) does not include any </a:t>
            </a:r>
            <a:r>
              <a:rPr lang="en-US" sz="2150" dirty="0" smtClean="0">
                <a:latin typeface="Calibri" pitchFamily="34" charset="0"/>
                <a:cs typeface="Calibri" pitchFamily="34" charset="0"/>
              </a:rPr>
              <a:t>amount payable </a:t>
            </a:r>
            <a:r>
              <a:rPr lang="en-US" sz="2150" dirty="0" smtClean="0">
                <a:latin typeface="Calibri" pitchFamily="34" charset="0"/>
                <a:cs typeface="Calibri" pitchFamily="34" charset="0"/>
              </a:rPr>
              <a:t>by the hirer as penalty or compensation or damages for breach of any of </a:t>
            </a:r>
            <a:r>
              <a:rPr lang="en-US" sz="2150" dirty="0" smtClean="0">
                <a:latin typeface="Calibri" pitchFamily="34" charset="0"/>
                <a:cs typeface="Calibri" pitchFamily="34" charset="0"/>
              </a:rPr>
              <a:t>the Provisions </a:t>
            </a:r>
            <a:r>
              <a:rPr lang="en-US" sz="2150" dirty="0" smtClean="0">
                <a:latin typeface="Calibri" pitchFamily="34" charset="0"/>
                <a:cs typeface="Calibri" pitchFamily="34" charset="0"/>
              </a:rPr>
              <a:t>of the agreement. </a:t>
            </a:r>
            <a:r>
              <a:rPr lang="en-US" sz="2150" dirty="0" smtClean="0">
                <a:latin typeface="Calibri" pitchFamily="34" charset="0"/>
                <a:cs typeface="Calibri" pitchFamily="34" charset="0"/>
              </a:rPr>
              <a:t>It is, </a:t>
            </a:r>
            <a:r>
              <a:rPr lang="en-US" sz="2150" dirty="0" smtClean="0">
                <a:latin typeface="Calibri" pitchFamily="34" charset="0"/>
                <a:cs typeface="Calibri" pitchFamily="34" charset="0"/>
              </a:rPr>
              <a:t>therefore, represents the difference between the hire purchase </a:t>
            </a:r>
            <a:r>
              <a:rPr lang="en-US" sz="2150" dirty="0" smtClean="0">
                <a:latin typeface="Calibri" pitchFamily="34" charset="0"/>
                <a:cs typeface="Calibri" pitchFamily="34" charset="0"/>
              </a:rPr>
              <a:t>price and </a:t>
            </a:r>
            <a:r>
              <a:rPr lang="en-US" sz="2150" dirty="0" smtClean="0">
                <a:latin typeface="Calibri" pitchFamily="34" charset="0"/>
                <a:cs typeface="Calibri" pitchFamily="34" charset="0"/>
              </a:rPr>
              <a:t>the cash price of the goods sold on hire purchase system</a:t>
            </a:r>
            <a:r>
              <a:rPr lang="en-US" sz="2150" dirty="0" smtClean="0">
                <a:latin typeface="Calibri" pitchFamily="34" charset="0"/>
                <a:cs typeface="Calibri" pitchFamily="34" charset="0"/>
              </a:rPr>
              <a:t>.</a:t>
            </a:r>
            <a:endParaRPr lang="en-US" sz="2150" dirty="0">
              <a:latin typeface="Calibri" pitchFamily="34" charset="0"/>
              <a:cs typeface="Calibri" pitchFamily="34" charset="0"/>
            </a:endParaRPr>
          </a:p>
        </p:txBody>
      </p:sp>
    </p:spTree>
  </p:cSld>
  <p:clrMapOvr>
    <a:masterClrMapping/>
  </p:clrMapOvr>
  <p:transition spd="slow">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7</a:t>
            </a:fld>
            <a:endParaRPr lang="en-US" dirty="0"/>
          </a:p>
        </p:txBody>
      </p:sp>
      <p:sp>
        <p:nvSpPr>
          <p:cNvPr id="4" name="Rectangle 3"/>
          <p:cNvSpPr/>
          <p:nvPr/>
        </p:nvSpPr>
        <p:spPr>
          <a:xfrm>
            <a:off x="304800" y="553789"/>
            <a:ext cx="8534400" cy="5770811"/>
          </a:xfrm>
          <a:prstGeom prst="rect">
            <a:avLst/>
          </a:prstGeom>
        </p:spPr>
        <p:txBody>
          <a:bodyPr wrap="square">
            <a:spAutoFit/>
          </a:bodyPr>
          <a:lstStyle/>
          <a:p>
            <a:pPr algn="just"/>
            <a:r>
              <a:rPr lang="en-US" sz="2050" b="1" dirty="0" smtClean="0">
                <a:latin typeface="Calibri" pitchFamily="34" charset="0"/>
                <a:cs typeface="Calibri" pitchFamily="34" charset="0"/>
              </a:rPr>
              <a:t>(5) </a:t>
            </a:r>
            <a:r>
              <a:rPr lang="en-US" sz="2050" b="1" dirty="0" smtClean="0">
                <a:latin typeface="Calibri" pitchFamily="34" charset="0"/>
                <a:cs typeface="Calibri" pitchFamily="34" charset="0"/>
              </a:rPr>
              <a:t>Hirer or Hire Purchaser:</a:t>
            </a:r>
            <a:r>
              <a:rPr lang="en-US" sz="2050" dirty="0" smtClean="0">
                <a:latin typeface="Calibri" pitchFamily="34" charset="0"/>
                <a:cs typeface="Calibri" pitchFamily="34" charset="0"/>
              </a:rPr>
              <a:t> means the person who obtains the possession of goods from the owner of the goods under hire purchase agreement.</a:t>
            </a:r>
            <a:endParaRPr lang="en-US" sz="2050" b="1" dirty="0" smtClean="0">
              <a:latin typeface="Calibri" pitchFamily="34" charset="0"/>
              <a:cs typeface="Calibri" pitchFamily="34" charset="0"/>
            </a:endParaRPr>
          </a:p>
          <a:p>
            <a:pPr algn="just"/>
            <a:r>
              <a:rPr lang="en-US" sz="2050" b="1" dirty="0" smtClean="0">
                <a:latin typeface="Calibri" pitchFamily="34" charset="0"/>
                <a:cs typeface="Calibri" pitchFamily="34" charset="0"/>
              </a:rPr>
              <a:t>(6) </a:t>
            </a:r>
            <a:r>
              <a:rPr lang="en-US" sz="2050" b="1" dirty="0" smtClean="0">
                <a:latin typeface="Calibri" pitchFamily="34" charset="0"/>
                <a:cs typeface="Calibri" pitchFamily="34" charset="0"/>
              </a:rPr>
              <a:t>Owner or Hire Seller or Hire Vendor:</a:t>
            </a:r>
            <a:r>
              <a:rPr lang="en-US" sz="2050" dirty="0" smtClean="0">
                <a:latin typeface="Calibri" pitchFamily="34" charset="0"/>
                <a:cs typeface="Calibri" pitchFamily="34" charset="0"/>
              </a:rPr>
              <a:t> is the person who lets and delivers the possession of goods to a hirer under hire purchase agreement.</a:t>
            </a:r>
          </a:p>
          <a:p>
            <a:pPr algn="just"/>
            <a:r>
              <a:rPr lang="en-US" sz="2050" b="1" dirty="0" smtClean="0">
                <a:latin typeface="Calibri" pitchFamily="34" charset="0"/>
                <a:cs typeface="Calibri" pitchFamily="34" charset="0"/>
              </a:rPr>
              <a:t>(7) </a:t>
            </a:r>
            <a:r>
              <a:rPr lang="en-US" sz="2050" b="1" dirty="0" smtClean="0">
                <a:latin typeface="Calibri" pitchFamily="34" charset="0"/>
                <a:cs typeface="Calibri" pitchFamily="34" charset="0"/>
              </a:rPr>
              <a:t>Hire:</a:t>
            </a:r>
            <a:r>
              <a:rPr lang="en-US" sz="2050" dirty="0" smtClean="0">
                <a:latin typeface="Calibri" pitchFamily="34" charset="0"/>
                <a:cs typeface="Calibri" pitchFamily="34" charset="0"/>
              </a:rPr>
              <a:t> represents the sum payable periodically by the hirer to the hire vendor for the goods purchased under a hire purchase agreement.</a:t>
            </a:r>
          </a:p>
          <a:p>
            <a:pPr algn="just"/>
            <a:r>
              <a:rPr lang="en-US" sz="2050" b="1" dirty="0" smtClean="0">
                <a:latin typeface="Calibri" pitchFamily="34" charset="0"/>
                <a:cs typeface="Calibri" pitchFamily="34" charset="0"/>
              </a:rPr>
              <a:t>(8) </a:t>
            </a:r>
            <a:r>
              <a:rPr lang="en-US" sz="2050" b="1" dirty="0" smtClean="0">
                <a:latin typeface="Calibri" pitchFamily="34" charset="0"/>
                <a:cs typeface="Calibri" pitchFamily="34" charset="0"/>
              </a:rPr>
              <a:t>Down Payment:</a:t>
            </a:r>
            <a:r>
              <a:rPr lang="en-US" sz="2050" dirty="0" smtClean="0">
                <a:latin typeface="Calibri" pitchFamily="34" charset="0"/>
                <a:cs typeface="Calibri" pitchFamily="34" charset="0"/>
              </a:rPr>
              <a:t> is the amount paid by the hirer to the hire vendor at the time of signing the agreement or at the time of taking delivery of the goods by the hirer from hire vendor.</a:t>
            </a:r>
          </a:p>
          <a:p>
            <a:pPr algn="just"/>
            <a:r>
              <a:rPr lang="en-US" sz="2050" b="1" dirty="0" smtClean="0">
                <a:latin typeface="Calibri" pitchFamily="34" charset="0"/>
                <a:cs typeface="Calibri" pitchFamily="34" charset="0"/>
              </a:rPr>
              <a:t>(9) </a:t>
            </a:r>
            <a:r>
              <a:rPr lang="en-US" sz="2050" b="1" dirty="0" smtClean="0">
                <a:latin typeface="Calibri" pitchFamily="34" charset="0"/>
                <a:cs typeface="Calibri" pitchFamily="34" charset="0"/>
              </a:rPr>
              <a:t>Installment:</a:t>
            </a:r>
            <a:r>
              <a:rPr lang="en-US" sz="2050" dirty="0" smtClean="0">
                <a:latin typeface="Calibri" pitchFamily="34" charset="0"/>
                <a:cs typeface="Calibri" pitchFamily="34" charset="0"/>
              </a:rPr>
              <a:t> represents a part of the difference between the hire purchase price and down payment (payable by the hirer to the hire vendor periodically as per agreement). After making the down payment, the remaining amount (</a:t>
            </a:r>
            <a:r>
              <a:rPr lang="en-US" sz="2050" i="1" dirty="0" smtClean="0">
                <a:latin typeface="Calibri" pitchFamily="34" charset="0"/>
                <a:cs typeface="Calibri" pitchFamily="34" charset="0"/>
              </a:rPr>
              <a:t>i.e., the difference between the hire </a:t>
            </a:r>
            <a:r>
              <a:rPr lang="en-US" sz="2050" dirty="0" smtClean="0">
                <a:latin typeface="Calibri" pitchFamily="34" charset="0"/>
                <a:cs typeface="Calibri" pitchFamily="34" charset="0"/>
              </a:rPr>
              <a:t>purchase price and the down payment) of the hire purchase price is paid periodically (</a:t>
            </a:r>
            <a:r>
              <a:rPr lang="en-US" sz="2050" dirty="0" smtClean="0">
                <a:latin typeface="Calibri" pitchFamily="34" charset="0"/>
                <a:cs typeface="Calibri" pitchFamily="34" charset="0"/>
              </a:rPr>
              <a:t>say, yearly</a:t>
            </a:r>
            <a:r>
              <a:rPr lang="en-US" sz="2050" dirty="0" smtClean="0">
                <a:latin typeface="Calibri" pitchFamily="34" charset="0"/>
                <a:cs typeface="Calibri" pitchFamily="34" charset="0"/>
              </a:rPr>
              <a:t>, half-yearly, quarterly, monthly, etc) in few parts at the end of each of the period.</a:t>
            </a:r>
          </a:p>
          <a:p>
            <a:pPr algn="just"/>
            <a:r>
              <a:rPr lang="en-US" sz="2050" b="1" dirty="0" smtClean="0">
                <a:latin typeface="Calibri" pitchFamily="34" charset="0"/>
                <a:cs typeface="Calibri" pitchFamily="34" charset="0"/>
              </a:rPr>
              <a:t>(10) Repossession</a:t>
            </a:r>
            <a:r>
              <a:rPr lang="en-US" sz="2050" dirty="0" smtClean="0">
                <a:latin typeface="Calibri" pitchFamily="34" charset="0"/>
                <a:cs typeface="Calibri" pitchFamily="34" charset="0"/>
              </a:rPr>
              <a:t> refers to the hire seller taking back the possession of the asset which was sold to the hire purchaser on hire purchase system for non-payment of one or more installments.</a:t>
            </a:r>
            <a:endParaRPr lang="en-US" sz="2050" dirty="0">
              <a:latin typeface="Calibri" pitchFamily="34" charset="0"/>
              <a:cs typeface="Calibri" pitchFamily="34" charset="0"/>
            </a:endParaRPr>
          </a:p>
        </p:txBody>
      </p:sp>
    </p:spTree>
  </p:cSld>
  <p:clrMapOvr>
    <a:masterClrMapping/>
  </p:clrMapOvr>
  <p:transition spd="slow">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362200"/>
            <a:ext cx="7772400" cy="1143000"/>
          </a:xfrm>
        </p:spPr>
        <p:txBody>
          <a:bodyPr/>
          <a:lstStyle/>
          <a:p>
            <a:pPr algn="ctr"/>
            <a:r>
              <a:rPr lang="en-US" sz="5000" dirty="0">
                <a:solidFill>
                  <a:srgbClr val="FF0000"/>
                </a:solidFill>
              </a:rPr>
              <a:t>Thank You</a:t>
            </a:r>
          </a:p>
        </p:txBody>
      </p:sp>
      <p:sp>
        <p:nvSpPr>
          <p:cNvPr id="5" name="Slide Number Placeholder 4"/>
          <p:cNvSpPr>
            <a:spLocks noGrp="1"/>
          </p:cNvSpPr>
          <p:nvPr>
            <p:ph type="sldNum" sz="quarter" idx="12"/>
          </p:nvPr>
        </p:nvSpPr>
        <p:spPr/>
        <p:txBody>
          <a:bodyPr>
            <a:normAutofit/>
          </a:bodyPr>
          <a:lstStyle/>
          <a:p>
            <a:pPr>
              <a:defRPr/>
            </a:pPr>
            <a:fld id="{1FF23CE0-A7BA-44DD-B5DD-50C48A27FB95}" type="slidenum">
              <a:rPr lang="en-US" smtClean="0"/>
              <a:pPr>
                <a:defRPr/>
              </a:pPr>
              <a:t>8</a:t>
            </a:fld>
            <a:endParaRPr lang="en-US"/>
          </a:p>
        </p:txBody>
      </p:sp>
    </p:spTree>
  </p:cSld>
  <p:clrMapOvr>
    <a:masterClrMapping/>
  </p:clrMapOvr>
  <p:transition>
    <p:wedg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4437</TotalTime>
  <Words>1046</Words>
  <Application>Microsoft Office PowerPoint</Application>
  <PresentationFormat>On-screen Show (4:3)</PresentationFormat>
  <Paragraphs>60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Origin</vt:lpstr>
      <vt:lpstr>WELCOME Class: B.Com – Part-1  Subject: Financial Accounting Topic: Hire Purchase System – Meaning, Definitions and Features </vt:lpstr>
      <vt:lpstr>Slide 2</vt:lpstr>
      <vt:lpstr>Slide 3</vt:lpstr>
      <vt:lpstr>Slide 4</vt:lpstr>
      <vt:lpstr>Slide 5</vt:lpstr>
      <vt:lpstr>Slide 6</vt:lpstr>
      <vt:lpstr>Slide 7</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411</cp:revision>
  <dcterms:created xsi:type="dcterms:W3CDTF">2011-08-23T10:02:56Z</dcterms:created>
  <dcterms:modified xsi:type="dcterms:W3CDTF">2020-04-29T07:26:16Z</dcterms:modified>
</cp:coreProperties>
</file>